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8"/>
  </p:notesMasterIdLst>
  <p:sldIdLst>
    <p:sldId id="812" r:id="rId2"/>
    <p:sldId id="814" r:id="rId3"/>
    <p:sldId id="815" r:id="rId4"/>
    <p:sldId id="953" r:id="rId5"/>
    <p:sldId id="952" r:id="rId6"/>
    <p:sldId id="816" r:id="rId7"/>
    <p:sldId id="817" r:id="rId8"/>
    <p:sldId id="818" r:id="rId9"/>
    <p:sldId id="819" r:id="rId10"/>
    <p:sldId id="820" r:id="rId11"/>
    <p:sldId id="821" r:id="rId12"/>
    <p:sldId id="822" r:id="rId13"/>
    <p:sldId id="823" r:id="rId14"/>
    <p:sldId id="824" r:id="rId15"/>
    <p:sldId id="825" r:id="rId16"/>
    <p:sldId id="826" r:id="rId17"/>
    <p:sldId id="925" r:id="rId18"/>
    <p:sldId id="926" r:id="rId19"/>
    <p:sldId id="920" r:id="rId20"/>
    <p:sldId id="827" r:id="rId21"/>
    <p:sldId id="828" r:id="rId22"/>
    <p:sldId id="829" r:id="rId23"/>
    <p:sldId id="830" r:id="rId24"/>
    <p:sldId id="932" r:id="rId25"/>
    <p:sldId id="834" r:id="rId26"/>
    <p:sldId id="923" r:id="rId27"/>
    <p:sldId id="832" r:id="rId28"/>
    <p:sldId id="944" r:id="rId29"/>
    <p:sldId id="833" r:id="rId30"/>
    <p:sldId id="835" r:id="rId31"/>
    <p:sldId id="836" r:id="rId32"/>
    <p:sldId id="837" r:id="rId33"/>
    <p:sldId id="838" r:id="rId34"/>
    <p:sldId id="839" r:id="rId35"/>
    <p:sldId id="840" r:id="rId36"/>
    <p:sldId id="919" r:id="rId37"/>
    <p:sldId id="933" r:id="rId38"/>
    <p:sldId id="934" r:id="rId39"/>
    <p:sldId id="945" r:id="rId40"/>
    <p:sldId id="946" r:id="rId41"/>
    <p:sldId id="947" r:id="rId42"/>
    <p:sldId id="948" r:id="rId43"/>
    <p:sldId id="949" r:id="rId44"/>
    <p:sldId id="950" r:id="rId45"/>
    <p:sldId id="954" r:id="rId46"/>
    <p:sldId id="955" r:id="rId47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99FF66"/>
    <a:srgbClr val="69D8FF"/>
    <a:srgbClr val="FF0000"/>
    <a:srgbClr val="FFFF71"/>
    <a:srgbClr val="3FCDFF"/>
    <a:srgbClr val="FFD34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24640" autoAdjust="0"/>
    <p:restoredTop sz="94660"/>
  </p:normalViewPr>
  <p:slideViewPr>
    <p:cSldViewPr>
      <p:cViewPr>
        <p:scale>
          <a:sx n="60" d="100"/>
          <a:sy n="60" d="100"/>
        </p:scale>
        <p:origin x="-2040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33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BD32D5-4C66-4111-93B1-8C7A64D3A1D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E01296-0D3F-4880-864D-E4DAF9F9439C}">
      <dgm:prSet phldrT="[ข้อความ]" custT="1"/>
      <dgm:spPr/>
      <dgm:t>
        <a:bodyPr/>
        <a:lstStyle/>
        <a:p>
          <a:r>
            <a:rPr lang="th-TH" sz="4400" b="1" dirty="0" smtClean="0"/>
            <a:t>ระเบียบ</a:t>
          </a:r>
          <a:endParaRPr lang="en-US" sz="4400" b="1" dirty="0"/>
        </a:p>
      </dgm:t>
    </dgm:pt>
    <dgm:pt modelId="{AA661F9B-85F7-45C5-B549-00B2820B8160}" type="parTrans" cxnId="{68698BE2-6E49-4718-9704-308F87E8505D}">
      <dgm:prSet/>
      <dgm:spPr/>
      <dgm:t>
        <a:bodyPr/>
        <a:lstStyle/>
        <a:p>
          <a:endParaRPr lang="en-US"/>
        </a:p>
      </dgm:t>
    </dgm:pt>
    <dgm:pt modelId="{F5159BE8-DECD-4E0C-8788-EFC511561B0F}" type="sibTrans" cxnId="{68698BE2-6E49-4718-9704-308F87E8505D}">
      <dgm:prSet/>
      <dgm:spPr/>
      <dgm:t>
        <a:bodyPr/>
        <a:lstStyle/>
        <a:p>
          <a:endParaRPr lang="en-US"/>
        </a:p>
      </dgm:t>
    </dgm:pt>
    <dgm:pt modelId="{4318E2E6-BD0A-494E-A677-7CDF1F044F07}">
      <dgm:prSet phldrT="[ข้อความ]"/>
      <dgm:spPr/>
      <dgm:t>
        <a:bodyPr/>
        <a:lstStyle/>
        <a:p>
          <a:r>
            <a:rPr lang="th-TH" dirty="0" smtClean="0"/>
            <a:t>คุณชาญวุฒิ</a:t>
          </a:r>
          <a:endParaRPr lang="en-US" dirty="0"/>
        </a:p>
      </dgm:t>
    </dgm:pt>
    <dgm:pt modelId="{3E29E061-6B86-42B8-9615-A6AF80A051E5}" type="parTrans" cxnId="{88D1AF43-6492-4052-9962-0F7D25D2C035}">
      <dgm:prSet/>
      <dgm:spPr/>
      <dgm:t>
        <a:bodyPr/>
        <a:lstStyle/>
        <a:p>
          <a:endParaRPr lang="en-US"/>
        </a:p>
      </dgm:t>
    </dgm:pt>
    <dgm:pt modelId="{C26663BC-A610-489B-A6E7-8C43F6B942BB}" type="sibTrans" cxnId="{88D1AF43-6492-4052-9962-0F7D25D2C035}">
      <dgm:prSet/>
      <dgm:spPr/>
      <dgm:t>
        <a:bodyPr/>
        <a:lstStyle/>
        <a:p>
          <a:endParaRPr lang="en-US"/>
        </a:p>
      </dgm:t>
    </dgm:pt>
    <dgm:pt modelId="{D25DE7EA-95B1-4E36-9421-EC9DFD386401}">
      <dgm:prSet phldrT="[ข้อความ]"/>
      <dgm:spPr/>
      <dgm:t>
        <a:bodyPr/>
        <a:lstStyle/>
        <a:p>
          <a:r>
            <a:rPr lang="th-TH" dirty="0" smtClean="0"/>
            <a:t>คุณ</a:t>
          </a:r>
          <a:r>
            <a:rPr lang="th-TH" dirty="0" err="1" smtClean="0"/>
            <a:t>เพช</a:t>
          </a:r>
          <a:r>
            <a:rPr lang="th-TH" dirty="0" smtClean="0"/>
            <a:t>รี</a:t>
          </a:r>
          <a:endParaRPr lang="en-US" dirty="0"/>
        </a:p>
      </dgm:t>
    </dgm:pt>
    <dgm:pt modelId="{D202D03A-3B9A-4D78-BAEB-6CD7A61008A0}" type="parTrans" cxnId="{0D880BF5-4AC9-45FB-8821-AF07E760B964}">
      <dgm:prSet/>
      <dgm:spPr/>
      <dgm:t>
        <a:bodyPr/>
        <a:lstStyle/>
        <a:p>
          <a:endParaRPr lang="en-US"/>
        </a:p>
      </dgm:t>
    </dgm:pt>
    <dgm:pt modelId="{6EFBE2F6-659F-4BD2-A736-0ACEF3F72548}" type="sibTrans" cxnId="{0D880BF5-4AC9-45FB-8821-AF07E760B964}">
      <dgm:prSet/>
      <dgm:spPr/>
      <dgm:t>
        <a:bodyPr/>
        <a:lstStyle/>
        <a:p>
          <a:endParaRPr lang="en-US"/>
        </a:p>
      </dgm:t>
    </dgm:pt>
    <dgm:pt modelId="{41219DA4-AB43-4D9A-BE00-3D541CB37BD8}">
      <dgm:prSet phldrT="[ข้อความ]" custT="1"/>
      <dgm:spPr/>
      <dgm:t>
        <a:bodyPr/>
        <a:lstStyle/>
        <a:p>
          <a:r>
            <a:rPr lang="th-TH" sz="3200" b="1" dirty="0" smtClean="0"/>
            <a:t>ระบบ</a:t>
          </a:r>
          <a:r>
            <a:rPr lang="en-US" sz="3200" b="1" dirty="0" smtClean="0"/>
            <a:t/>
          </a:r>
          <a:br>
            <a:rPr lang="en-US" sz="3200" b="1" dirty="0" smtClean="0"/>
          </a:br>
          <a:r>
            <a:rPr lang="th-TH" sz="3200" b="1" dirty="0" smtClean="0"/>
            <a:t> </a:t>
          </a:r>
          <a:r>
            <a:rPr lang="en-US" sz="2800" b="1" dirty="0" smtClean="0"/>
            <a:t>e-pension</a:t>
          </a:r>
          <a:endParaRPr lang="en-US" sz="2800" b="1" dirty="0"/>
        </a:p>
      </dgm:t>
    </dgm:pt>
    <dgm:pt modelId="{277DC148-090E-4984-8DD0-D6592AA6EE45}" type="parTrans" cxnId="{AEE6F0B8-9507-4FE9-AFB5-8EE5CE35B64A}">
      <dgm:prSet/>
      <dgm:spPr/>
      <dgm:t>
        <a:bodyPr/>
        <a:lstStyle/>
        <a:p>
          <a:endParaRPr lang="en-US"/>
        </a:p>
      </dgm:t>
    </dgm:pt>
    <dgm:pt modelId="{553F6D9E-612B-49E9-8675-738133F45BBC}" type="sibTrans" cxnId="{AEE6F0B8-9507-4FE9-AFB5-8EE5CE35B64A}">
      <dgm:prSet/>
      <dgm:spPr/>
      <dgm:t>
        <a:bodyPr/>
        <a:lstStyle/>
        <a:p>
          <a:endParaRPr lang="en-US"/>
        </a:p>
      </dgm:t>
    </dgm:pt>
    <dgm:pt modelId="{1783B601-B411-467D-A476-D4BF93ED23D9}">
      <dgm:prSet phldrT="[ข้อความ]"/>
      <dgm:spPr/>
      <dgm:t>
        <a:bodyPr/>
        <a:lstStyle/>
        <a:p>
          <a:r>
            <a:rPr lang="th-TH" dirty="0" smtClean="0"/>
            <a:t>คุณ</a:t>
          </a:r>
          <a:r>
            <a:rPr lang="th-TH" dirty="0" err="1" smtClean="0"/>
            <a:t>เพช</a:t>
          </a:r>
          <a:r>
            <a:rPr lang="th-TH" dirty="0" smtClean="0"/>
            <a:t>รี</a:t>
          </a:r>
          <a:endParaRPr lang="en-US" dirty="0"/>
        </a:p>
      </dgm:t>
    </dgm:pt>
    <dgm:pt modelId="{DE0A1946-E7F2-405B-8E4B-2C5752048271}" type="parTrans" cxnId="{C4897AE6-45F6-4296-8826-F0926EB2BF2B}">
      <dgm:prSet/>
      <dgm:spPr/>
      <dgm:t>
        <a:bodyPr/>
        <a:lstStyle/>
        <a:p>
          <a:endParaRPr lang="en-US"/>
        </a:p>
      </dgm:t>
    </dgm:pt>
    <dgm:pt modelId="{380AB040-85AF-4D08-8E77-6E284DC5F841}" type="sibTrans" cxnId="{C4897AE6-45F6-4296-8826-F0926EB2BF2B}">
      <dgm:prSet/>
      <dgm:spPr/>
      <dgm:t>
        <a:bodyPr/>
        <a:lstStyle/>
        <a:p>
          <a:endParaRPr lang="en-US"/>
        </a:p>
      </dgm:t>
    </dgm:pt>
    <dgm:pt modelId="{E4040411-AEEB-477D-8DFA-CF48C7D38B7D}">
      <dgm:prSet phldrT="[ข้อความ]"/>
      <dgm:spPr/>
      <dgm:t>
        <a:bodyPr/>
        <a:lstStyle/>
        <a:p>
          <a:r>
            <a:rPr lang="th-TH" dirty="0" smtClean="0"/>
            <a:t>คุณอัจฉรา</a:t>
          </a:r>
          <a:endParaRPr lang="en-US" dirty="0"/>
        </a:p>
      </dgm:t>
    </dgm:pt>
    <dgm:pt modelId="{FD33FC6D-6A66-4065-B53A-039B3DEF1704}" type="parTrans" cxnId="{EA2E8AF2-1BA8-497E-B652-C49EAF74D913}">
      <dgm:prSet/>
      <dgm:spPr/>
      <dgm:t>
        <a:bodyPr/>
        <a:lstStyle/>
        <a:p>
          <a:endParaRPr lang="en-US"/>
        </a:p>
      </dgm:t>
    </dgm:pt>
    <dgm:pt modelId="{A3F9B49B-E2A2-4CDC-B1E4-998DC6908C0A}" type="sibTrans" cxnId="{EA2E8AF2-1BA8-497E-B652-C49EAF74D913}">
      <dgm:prSet/>
      <dgm:spPr/>
      <dgm:t>
        <a:bodyPr/>
        <a:lstStyle/>
        <a:p>
          <a:endParaRPr lang="en-US"/>
        </a:p>
      </dgm:t>
    </dgm:pt>
    <dgm:pt modelId="{A633CC88-231D-4943-B4AE-E2CF0A35C255}">
      <dgm:prSet phldrT="[ข้อความ]" custT="1"/>
      <dgm:spPr/>
      <dgm:t>
        <a:bodyPr/>
        <a:lstStyle/>
        <a:p>
          <a:r>
            <a:rPr lang="th-TH" sz="3200" b="1" dirty="0" smtClean="0"/>
            <a:t>ระบบ </a:t>
          </a:r>
          <a:r>
            <a:rPr lang="en-US" sz="3200" b="1" dirty="0" smtClean="0"/>
            <a:t>GFMIS</a:t>
          </a:r>
          <a:endParaRPr lang="en-US" sz="3200" b="1" dirty="0"/>
        </a:p>
      </dgm:t>
    </dgm:pt>
    <dgm:pt modelId="{0A6F76AC-CC23-4E93-80D6-89D278414128}" type="parTrans" cxnId="{A167A512-EB6C-4E39-A4A2-571A9FA9A0EA}">
      <dgm:prSet/>
      <dgm:spPr/>
      <dgm:t>
        <a:bodyPr/>
        <a:lstStyle/>
        <a:p>
          <a:endParaRPr lang="en-US"/>
        </a:p>
      </dgm:t>
    </dgm:pt>
    <dgm:pt modelId="{96CABBF5-8F1D-47EC-B67C-0C24CF19A4FB}" type="sibTrans" cxnId="{A167A512-EB6C-4E39-A4A2-571A9FA9A0EA}">
      <dgm:prSet/>
      <dgm:spPr/>
      <dgm:t>
        <a:bodyPr/>
        <a:lstStyle/>
        <a:p>
          <a:endParaRPr lang="en-US"/>
        </a:p>
      </dgm:t>
    </dgm:pt>
    <dgm:pt modelId="{CDE903FE-D27C-43D1-B633-AA810CCD7F9E}">
      <dgm:prSet phldrT="[ข้อความ]"/>
      <dgm:spPr/>
      <dgm:t>
        <a:bodyPr/>
        <a:lstStyle/>
        <a:p>
          <a:r>
            <a:rPr lang="th-TH" dirty="0" smtClean="0"/>
            <a:t>คุณ</a:t>
          </a:r>
          <a:r>
            <a:rPr lang="th-TH" dirty="0" err="1" smtClean="0"/>
            <a:t>มนัสชญา</a:t>
          </a:r>
          <a:endParaRPr lang="en-US" dirty="0"/>
        </a:p>
      </dgm:t>
    </dgm:pt>
    <dgm:pt modelId="{2DE86730-E941-480C-9873-0F0E0A86FFC4}" type="parTrans" cxnId="{9746DE58-187C-423C-8722-EEEDB1AD7600}">
      <dgm:prSet/>
      <dgm:spPr/>
      <dgm:t>
        <a:bodyPr/>
        <a:lstStyle/>
        <a:p>
          <a:endParaRPr lang="en-US"/>
        </a:p>
      </dgm:t>
    </dgm:pt>
    <dgm:pt modelId="{03235CF9-68C2-46EF-8E6B-0A586965613B}" type="sibTrans" cxnId="{9746DE58-187C-423C-8722-EEEDB1AD7600}">
      <dgm:prSet/>
      <dgm:spPr/>
      <dgm:t>
        <a:bodyPr/>
        <a:lstStyle/>
        <a:p>
          <a:endParaRPr lang="en-US"/>
        </a:p>
      </dgm:t>
    </dgm:pt>
    <dgm:pt modelId="{02955B8C-2D53-49CE-9479-D006D39FE868}">
      <dgm:prSet phldrT="[ข้อความ]"/>
      <dgm:spPr/>
      <dgm:t>
        <a:bodyPr/>
        <a:lstStyle/>
        <a:p>
          <a:r>
            <a:rPr lang="th-TH" dirty="0" smtClean="0"/>
            <a:t>คุณประภา</a:t>
          </a:r>
          <a:endParaRPr lang="en-US" dirty="0"/>
        </a:p>
      </dgm:t>
    </dgm:pt>
    <dgm:pt modelId="{B0AEEE17-1A29-4DA7-92B6-2FC93F33B22D}" type="parTrans" cxnId="{13CA660F-5E89-4AD5-9EF1-25FEF294C23A}">
      <dgm:prSet/>
      <dgm:spPr/>
      <dgm:t>
        <a:bodyPr/>
        <a:lstStyle/>
        <a:p>
          <a:endParaRPr lang="en-US"/>
        </a:p>
      </dgm:t>
    </dgm:pt>
    <dgm:pt modelId="{6A7485D3-F890-49D1-A856-92912FAD602D}" type="sibTrans" cxnId="{13CA660F-5E89-4AD5-9EF1-25FEF294C23A}">
      <dgm:prSet/>
      <dgm:spPr/>
      <dgm:t>
        <a:bodyPr/>
        <a:lstStyle/>
        <a:p>
          <a:endParaRPr lang="en-US"/>
        </a:p>
      </dgm:t>
    </dgm:pt>
    <dgm:pt modelId="{5986409F-E328-4685-A455-1CAC4D031CFC}">
      <dgm:prSet phldrT="[ข้อความ]"/>
      <dgm:spPr/>
      <dgm:t>
        <a:bodyPr/>
        <a:lstStyle/>
        <a:p>
          <a:endParaRPr lang="en-US" dirty="0"/>
        </a:p>
      </dgm:t>
    </dgm:pt>
    <dgm:pt modelId="{EF760855-EA25-4DBC-A2BC-B836A0EF2DF2}" type="parTrans" cxnId="{7DBA9C26-E1DD-4455-ABA5-794F2B0D6AB0}">
      <dgm:prSet/>
      <dgm:spPr/>
      <dgm:t>
        <a:bodyPr/>
        <a:lstStyle/>
        <a:p>
          <a:endParaRPr lang="en-US"/>
        </a:p>
      </dgm:t>
    </dgm:pt>
    <dgm:pt modelId="{C064E4DC-08C7-43DB-8DA6-1B4B9314A964}" type="sibTrans" cxnId="{7DBA9C26-E1DD-4455-ABA5-794F2B0D6AB0}">
      <dgm:prSet/>
      <dgm:spPr/>
      <dgm:t>
        <a:bodyPr/>
        <a:lstStyle/>
        <a:p>
          <a:endParaRPr lang="en-US"/>
        </a:p>
      </dgm:t>
    </dgm:pt>
    <dgm:pt modelId="{11C0C201-DA04-4B92-AAA8-8A4CEB91B8F4}">
      <dgm:prSet phldrT="[ข้อความ]"/>
      <dgm:spPr/>
      <dgm:t>
        <a:bodyPr/>
        <a:lstStyle/>
        <a:p>
          <a:r>
            <a:rPr lang="th-TH" dirty="0" smtClean="0"/>
            <a:t>คุณหัตทยา</a:t>
          </a:r>
          <a:endParaRPr lang="en-US" dirty="0"/>
        </a:p>
      </dgm:t>
    </dgm:pt>
    <dgm:pt modelId="{B01F095A-315C-4854-82AD-5DD098876FED}" type="parTrans" cxnId="{DBEEA917-B719-485D-9E17-10F287F2A63E}">
      <dgm:prSet/>
      <dgm:spPr/>
      <dgm:t>
        <a:bodyPr/>
        <a:lstStyle/>
        <a:p>
          <a:endParaRPr lang="en-US"/>
        </a:p>
      </dgm:t>
    </dgm:pt>
    <dgm:pt modelId="{7F175B88-8E36-474E-9D25-64C9DC29F8EA}" type="sibTrans" cxnId="{DBEEA917-B719-485D-9E17-10F287F2A63E}">
      <dgm:prSet/>
      <dgm:spPr/>
      <dgm:t>
        <a:bodyPr/>
        <a:lstStyle/>
        <a:p>
          <a:endParaRPr lang="en-US"/>
        </a:p>
      </dgm:t>
    </dgm:pt>
    <dgm:pt modelId="{3D47B4CE-F938-44B2-9582-7B6CC937F246}">
      <dgm:prSet phldrT="[ข้อความ]"/>
      <dgm:spPr/>
      <dgm:t>
        <a:bodyPr/>
        <a:lstStyle/>
        <a:p>
          <a:r>
            <a:rPr lang="th-TH" dirty="0" smtClean="0"/>
            <a:t>คุณอัจฉรา</a:t>
          </a:r>
          <a:endParaRPr lang="en-US" dirty="0"/>
        </a:p>
      </dgm:t>
    </dgm:pt>
    <dgm:pt modelId="{DAE7F73D-B133-48BC-9D7B-963B7CFCDE67}" type="parTrans" cxnId="{24D77264-842E-41EE-85F8-50922C4C7703}">
      <dgm:prSet/>
      <dgm:spPr/>
      <dgm:t>
        <a:bodyPr/>
        <a:lstStyle/>
        <a:p>
          <a:endParaRPr lang="en-US"/>
        </a:p>
      </dgm:t>
    </dgm:pt>
    <dgm:pt modelId="{9F21641A-2CFF-41EE-8A3D-DAAA915AEE05}" type="sibTrans" cxnId="{24D77264-842E-41EE-85F8-50922C4C7703}">
      <dgm:prSet/>
      <dgm:spPr/>
      <dgm:t>
        <a:bodyPr/>
        <a:lstStyle/>
        <a:p>
          <a:endParaRPr lang="en-US"/>
        </a:p>
      </dgm:t>
    </dgm:pt>
    <dgm:pt modelId="{17C624A1-5EB4-48DE-8AE1-F98F21DABB4D}">
      <dgm:prSet phldrT="[ข้อความ]"/>
      <dgm:spPr/>
      <dgm:t>
        <a:bodyPr/>
        <a:lstStyle/>
        <a:p>
          <a:r>
            <a:rPr lang="th-TH" dirty="0" smtClean="0"/>
            <a:t>คุณทิพย์รัตน์</a:t>
          </a:r>
          <a:endParaRPr lang="en-US" dirty="0"/>
        </a:p>
      </dgm:t>
    </dgm:pt>
    <dgm:pt modelId="{160E7A87-6767-4E8E-A351-08C695DE2515}" type="parTrans" cxnId="{44BB634D-657C-461A-B41F-A790BD69D182}">
      <dgm:prSet/>
      <dgm:spPr/>
      <dgm:t>
        <a:bodyPr/>
        <a:lstStyle/>
        <a:p>
          <a:endParaRPr lang="en-US"/>
        </a:p>
      </dgm:t>
    </dgm:pt>
    <dgm:pt modelId="{1DEEF671-31B8-47D6-B86A-3EA6B85DD5CB}" type="sibTrans" cxnId="{44BB634D-657C-461A-B41F-A790BD69D182}">
      <dgm:prSet/>
      <dgm:spPr/>
      <dgm:t>
        <a:bodyPr/>
        <a:lstStyle/>
        <a:p>
          <a:endParaRPr lang="en-US"/>
        </a:p>
      </dgm:t>
    </dgm:pt>
    <dgm:pt modelId="{C2FD7E3E-715D-468C-A960-3207DD765B22}" type="pres">
      <dgm:prSet presAssocID="{97BD32D5-4C66-4111-93B1-8C7A64D3A1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8C5732E-70EE-4CA8-80FA-5962AE22EA16}" type="pres">
      <dgm:prSet presAssocID="{78E01296-0D3F-4880-864D-E4DAF9F9439C}" presName="composite" presStyleCnt="0"/>
      <dgm:spPr/>
    </dgm:pt>
    <dgm:pt modelId="{820319F2-B636-4291-8FA2-82047423C0C5}" type="pres">
      <dgm:prSet presAssocID="{78E01296-0D3F-4880-864D-E4DAF9F9439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7802B6-8BFC-427B-80BA-F76951466816}" type="pres">
      <dgm:prSet presAssocID="{78E01296-0D3F-4880-864D-E4DAF9F9439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4DDD63-A527-4BF3-B159-F058EF2E65DD}" type="pres">
      <dgm:prSet presAssocID="{F5159BE8-DECD-4E0C-8788-EFC511561B0F}" presName="space" presStyleCnt="0"/>
      <dgm:spPr/>
    </dgm:pt>
    <dgm:pt modelId="{20051AAC-D55A-482C-AC78-C47C96CF6048}" type="pres">
      <dgm:prSet presAssocID="{41219DA4-AB43-4D9A-BE00-3D541CB37BD8}" presName="composite" presStyleCnt="0"/>
      <dgm:spPr/>
    </dgm:pt>
    <dgm:pt modelId="{429E5D69-D120-465B-9767-7DCA9FD3F7DF}" type="pres">
      <dgm:prSet presAssocID="{41219DA4-AB43-4D9A-BE00-3D541CB37BD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638C9E-7BB7-4FEC-8FE8-3F107A9F5FBB}" type="pres">
      <dgm:prSet presAssocID="{41219DA4-AB43-4D9A-BE00-3D541CB37BD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22FCBF-41D2-486E-85B0-E13E8CCA6443}" type="pres">
      <dgm:prSet presAssocID="{553F6D9E-612B-49E9-8675-738133F45BBC}" presName="space" presStyleCnt="0"/>
      <dgm:spPr/>
    </dgm:pt>
    <dgm:pt modelId="{8A7AD834-DFD9-46C1-8AA2-02E5690D1A3F}" type="pres">
      <dgm:prSet presAssocID="{A633CC88-231D-4943-B4AE-E2CF0A35C255}" presName="composite" presStyleCnt="0"/>
      <dgm:spPr/>
    </dgm:pt>
    <dgm:pt modelId="{73E6F345-CF37-420D-9D69-F2BE4DB257FA}" type="pres">
      <dgm:prSet presAssocID="{A633CC88-231D-4943-B4AE-E2CF0A35C25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F77A0-3053-40E8-AFEA-ECA76B650652}" type="pres">
      <dgm:prSet presAssocID="{A633CC88-231D-4943-B4AE-E2CF0A35C25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897AE6-45F6-4296-8826-F0926EB2BF2B}" srcId="{41219DA4-AB43-4D9A-BE00-3D541CB37BD8}" destId="{1783B601-B411-467D-A476-D4BF93ED23D9}" srcOrd="0" destOrd="0" parTransId="{DE0A1946-E7F2-405B-8E4B-2C5752048271}" sibTransId="{380AB040-85AF-4D08-8E77-6E284DC5F841}"/>
    <dgm:cxn modelId="{EA2E8AF2-1BA8-497E-B652-C49EAF74D913}" srcId="{41219DA4-AB43-4D9A-BE00-3D541CB37BD8}" destId="{E4040411-AEEB-477D-8DFA-CF48C7D38B7D}" srcOrd="1" destOrd="0" parTransId="{FD33FC6D-6A66-4065-B53A-039B3DEF1704}" sibTransId="{A3F9B49B-E2A2-4CDC-B1E4-998DC6908C0A}"/>
    <dgm:cxn modelId="{68698BE2-6E49-4718-9704-308F87E8505D}" srcId="{97BD32D5-4C66-4111-93B1-8C7A64D3A1DD}" destId="{78E01296-0D3F-4880-864D-E4DAF9F9439C}" srcOrd="0" destOrd="0" parTransId="{AA661F9B-85F7-45C5-B549-00B2820B8160}" sibTransId="{F5159BE8-DECD-4E0C-8788-EFC511561B0F}"/>
    <dgm:cxn modelId="{2128F764-5B7C-407E-9DA7-4BE3919080BA}" type="presOf" srcId="{1783B601-B411-467D-A476-D4BF93ED23D9}" destId="{4B638C9E-7BB7-4FEC-8FE8-3F107A9F5FBB}" srcOrd="0" destOrd="0" presId="urn:microsoft.com/office/officeart/2005/8/layout/hList1"/>
    <dgm:cxn modelId="{88D1AF43-6492-4052-9962-0F7D25D2C035}" srcId="{78E01296-0D3F-4880-864D-E4DAF9F9439C}" destId="{4318E2E6-BD0A-494E-A677-7CDF1F044F07}" srcOrd="0" destOrd="0" parTransId="{3E29E061-6B86-42B8-9615-A6AF80A051E5}" sibTransId="{C26663BC-A610-489B-A6E7-8C43F6B942BB}"/>
    <dgm:cxn modelId="{13B3FB78-683F-49C5-9946-676E01ADCEF0}" type="presOf" srcId="{E4040411-AEEB-477D-8DFA-CF48C7D38B7D}" destId="{4B638C9E-7BB7-4FEC-8FE8-3F107A9F5FBB}" srcOrd="0" destOrd="1" presId="urn:microsoft.com/office/officeart/2005/8/layout/hList1"/>
    <dgm:cxn modelId="{3E24088A-0445-488C-B5F0-1BC6EB3134C8}" type="presOf" srcId="{CDE903FE-D27C-43D1-B633-AA810CCD7F9E}" destId="{71FF77A0-3053-40E8-AFEA-ECA76B650652}" srcOrd="0" destOrd="0" presId="urn:microsoft.com/office/officeart/2005/8/layout/hList1"/>
    <dgm:cxn modelId="{13CA660F-5E89-4AD5-9EF1-25FEF294C23A}" srcId="{A633CC88-231D-4943-B4AE-E2CF0A35C255}" destId="{02955B8C-2D53-49CE-9479-D006D39FE868}" srcOrd="1" destOrd="0" parTransId="{B0AEEE17-1A29-4DA7-92B6-2FC93F33B22D}" sibTransId="{6A7485D3-F890-49D1-A856-92912FAD602D}"/>
    <dgm:cxn modelId="{7DBA9C26-E1DD-4455-ABA5-794F2B0D6AB0}" srcId="{78E01296-0D3F-4880-864D-E4DAF9F9439C}" destId="{5986409F-E328-4685-A455-1CAC4D031CFC}" srcOrd="4" destOrd="0" parTransId="{EF760855-EA25-4DBC-A2BC-B836A0EF2DF2}" sibTransId="{C064E4DC-08C7-43DB-8DA6-1B4B9314A964}"/>
    <dgm:cxn modelId="{0D880BF5-4AC9-45FB-8821-AF07E760B964}" srcId="{78E01296-0D3F-4880-864D-E4DAF9F9439C}" destId="{D25DE7EA-95B1-4E36-9421-EC9DFD386401}" srcOrd="1" destOrd="0" parTransId="{D202D03A-3B9A-4D78-BAEB-6CD7A61008A0}" sibTransId="{6EFBE2F6-659F-4BD2-A736-0ACEF3F72548}"/>
    <dgm:cxn modelId="{7C13BB07-FE42-4628-8827-B8434DE09887}" type="presOf" srcId="{A633CC88-231D-4943-B4AE-E2CF0A35C255}" destId="{73E6F345-CF37-420D-9D69-F2BE4DB257FA}" srcOrd="0" destOrd="0" presId="urn:microsoft.com/office/officeart/2005/8/layout/hList1"/>
    <dgm:cxn modelId="{3F2FD0BD-4275-4222-9838-95FDD9FC9388}" type="presOf" srcId="{5986409F-E328-4685-A455-1CAC4D031CFC}" destId="{F87802B6-8BFC-427B-80BA-F76951466816}" srcOrd="0" destOrd="4" presId="urn:microsoft.com/office/officeart/2005/8/layout/hList1"/>
    <dgm:cxn modelId="{E6160A6F-2959-420A-A4BE-3604068EF33E}" type="presOf" srcId="{11C0C201-DA04-4B92-AAA8-8A4CEB91B8F4}" destId="{F87802B6-8BFC-427B-80BA-F76951466816}" srcOrd="0" destOrd="2" presId="urn:microsoft.com/office/officeart/2005/8/layout/hList1"/>
    <dgm:cxn modelId="{ED48B1DB-A01A-4607-99C6-6DCAAD535E08}" type="presOf" srcId="{02955B8C-2D53-49CE-9479-D006D39FE868}" destId="{71FF77A0-3053-40E8-AFEA-ECA76B650652}" srcOrd="0" destOrd="1" presId="urn:microsoft.com/office/officeart/2005/8/layout/hList1"/>
    <dgm:cxn modelId="{44BB634D-657C-461A-B41F-A790BD69D182}" srcId="{41219DA4-AB43-4D9A-BE00-3D541CB37BD8}" destId="{17C624A1-5EB4-48DE-8AE1-F98F21DABB4D}" srcOrd="2" destOrd="0" parTransId="{160E7A87-6767-4E8E-A351-08C695DE2515}" sibTransId="{1DEEF671-31B8-47D6-B86A-3EA6B85DD5CB}"/>
    <dgm:cxn modelId="{F220F496-83EF-4E51-8A73-A6DB6DA07D24}" type="presOf" srcId="{97BD32D5-4C66-4111-93B1-8C7A64D3A1DD}" destId="{C2FD7E3E-715D-468C-A960-3207DD765B22}" srcOrd="0" destOrd="0" presId="urn:microsoft.com/office/officeart/2005/8/layout/hList1"/>
    <dgm:cxn modelId="{8BF85BDB-BA96-4F18-BC66-AE6D2393F743}" type="presOf" srcId="{4318E2E6-BD0A-494E-A677-7CDF1F044F07}" destId="{F87802B6-8BFC-427B-80BA-F76951466816}" srcOrd="0" destOrd="0" presId="urn:microsoft.com/office/officeart/2005/8/layout/hList1"/>
    <dgm:cxn modelId="{24D77264-842E-41EE-85F8-50922C4C7703}" srcId="{78E01296-0D3F-4880-864D-E4DAF9F9439C}" destId="{3D47B4CE-F938-44B2-9582-7B6CC937F246}" srcOrd="3" destOrd="0" parTransId="{DAE7F73D-B133-48BC-9D7B-963B7CFCDE67}" sibTransId="{9F21641A-2CFF-41EE-8A3D-DAAA915AEE05}"/>
    <dgm:cxn modelId="{EB69D031-E8CD-4ED1-B653-C10B78F527D5}" type="presOf" srcId="{78E01296-0D3F-4880-864D-E4DAF9F9439C}" destId="{820319F2-B636-4291-8FA2-82047423C0C5}" srcOrd="0" destOrd="0" presId="urn:microsoft.com/office/officeart/2005/8/layout/hList1"/>
    <dgm:cxn modelId="{A167A512-EB6C-4E39-A4A2-571A9FA9A0EA}" srcId="{97BD32D5-4C66-4111-93B1-8C7A64D3A1DD}" destId="{A633CC88-231D-4943-B4AE-E2CF0A35C255}" srcOrd="2" destOrd="0" parTransId="{0A6F76AC-CC23-4E93-80D6-89D278414128}" sibTransId="{96CABBF5-8F1D-47EC-B67C-0C24CF19A4FB}"/>
    <dgm:cxn modelId="{DBEEA917-B719-485D-9E17-10F287F2A63E}" srcId="{78E01296-0D3F-4880-864D-E4DAF9F9439C}" destId="{11C0C201-DA04-4B92-AAA8-8A4CEB91B8F4}" srcOrd="2" destOrd="0" parTransId="{B01F095A-315C-4854-82AD-5DD098876FED}" sibTransId="{7F175B88-8E36-474E-9D25-64C9DC29F8EA}"/>
    <dgm:cxn modelId="{2477DDE5-BBE7-4E89-B4B3-EB773C93F801}" type="presOf" srcId="{D25DE7EA-95B1-4E36-9421-EC9DFD386401}" destId="{F87802B6-8BFC-427B-80BA-F76951466816}" srcOrd="0" destOrd="1" presId="urn:microsoft.com/office/officeart/2005/8/layout/hList1"/>
    <dgm:cxn modelId="{45BA7B0B-FC0D-4296-82AF-57A5D2FDAFAE}" type="presOf" srcId="{41219DA4-AB43-4D9A-BE00-3D541CB37BD8}" destId="{429E5D69-D120-465B-9767-7DCA9FD3F7DF}" srcOrd="0" destOrd="0" presId="urn:microsoft.com/office/officeart/2005/8/layout/hList1"/>
    <dgm:cxn modelId="{AEE6F0B8-9507-4FE9-AFB5-8EE5CE35B64A}" srcId="{97BD32D5-4C66-4111-93B1-8C7A64D3A1DD}" destId="{41219DA4-AB43-4D9A-BE00-3D541CB37BD8}" srcOrd="1" destOrd="0" parTransId="{277DC148-090E-4984-8DD0-D6592AA6EE45}" sibTransId="{553F6D9E-612B-49E9-8675-738133F45BBC}"/>
    <dgm:cxn modelId="{DE4D9B6D-1AA2-4368-8DD8-3B666BA2246B}" type="presOf" srcId="{3D47B4CE-F938-44B2-9582-7B6CC937F246}" destId="{F87802B6-8BFC-427B-80BA-F76951466816}" srcOrd="0" destOrd="3" presId="urn:microsoft.com/office/officeart/2005/8/layout/hList1"/>
    <dgm:cxn modelId="{9746DE58-187C-423C-8722-EEEDB1AD7600}" srcId="{A633CC88-231D-4943-B4AE-E2CF0A35C255}" destId="{CDE903FE-D27C-43D1-B633-AA810CCD7F9E}" srcOrd="0" destOrd="0" parTransId="{2DE86730-E941-480C-9873-0F0E0A86FFC4}" sibTransId="{03235CF9-68C2-46EF-8E6B-0A586965613B}"/>
    <dgm:cxn modelId="{CB57DC76-0ECB-49A6-8D20-610119F5F734}" type="presOf" srcId="{17C624A1-5EB4-48DE-8AE1-F98F21DABB4D}" destId="{4B638C9E-7BB7-4FEC-8FE8-3F107A9F5FBB}" srcOrd="0" destOrd="2" presId="urn:microsoft.com/office/officeart/2005/8/layout/hList1"/>
    <dgm:cxn modelId="{BC35057C-0844-48AD-BC9A-108DB4BF8A8B}" type="presParOf" srcId="{C2FD7E3E-715D-468C-A960-3207DD765B22}" destId="{38C5732E-70EE-4CA8-80FA-5962AE22EA16}" srcOrd="0" destOrd="0" presId="urn:microsoft.com/office/officeart/2005/8/layout/hList1"/>
    <dgm:cxn modelId="{13AD386A-EB7E-4BCA-A506-66A4A8D060EF}" type="presParOf" srcId="{38C5732E-70EE-4CA8-80FA-5962AE22EA16}" destId="{820319F2-B636-4291-8FA2-82047423C0C5}" srcOrd="0" destOrd="0" presId="urn:microsoft.com/office/officeart/2005/8/layout/hList1"/>
    <dgm:cxn modelId="{9D237E2C-AEF6-4121-B5A1-7B345F0A8B9E}" type="presParOf" srcId="{38C5732E-70EE-4CA8-80FA-5962AE22EA16}" destId="{F87802B6-8BFC-427B-80BA-F76951466816}" srcOrd="1" destOrd="0" presId="urn:microsoft.com/office/officeart/2005/8/layout/hList1"/>
    <dgm:cxn modelId="{CA1D4C1C-BF6D-4E7D-8A40-F9B6A4DFFB4C}" type="presParOf" srcId="{C2FD7E3E-715D-468C-A960-3207DD765B22}" destId="{464DDD63-A527-4BF3-B159-F058EF2E65DD}" srcOrd="1" destOrd="0" presId="urn:microsoft.com/office/officeart/2005/8/layout/hList1"/>
    <dgm:cxn modelId="{C9F4ADBC-A5BB-45E6-BDEC-91E396797170}" type="presParOf" srcId="{C2FD7E3E-715D-468C-A960-3207DD765B22}" destId="{20051AAC-D55A-482C-AC78-C47C96CF6048}" srcOrd="2" destOrd="0" presId="urn:microsoft.com/office/officeart/2005/8/layout/hList1"/>
    <dgm:cxn modelId="{82C6E40D-AB78-4D64-B01D-AE0C5FBDCC9A}" type="presParOf" srcId="{20051AAC-D55A-482C-AC78-C47C96CF6048}" destId="{429E5D69-D120-465B-9767-7DCA9FD3F7DF}" srcOrd="0" destOrd="0" presId="urn:microsoft.com/office/officeart/2005/8/layout/hList1"/>
    <dgm:cxn modelId="{26AFE045-A335-4C92-9871-267BA0513BD9}" type="presParOf" srcId="{20051AAC-D55A-482C-AC78-C47C96CF6048}" destId="{4B638C9E-7BB7-4FEC-8FE8-3F107A9F5FBB}" srcOrd="1" destOrd="0" presId="urn:microsoft.com/office/officeart/2005/8/layout/hList1"/>
    <dgm:cxn modelId="{2B319F50-B473-415B-A744-D7E3AAC1887B}" type="presParOf" srcId="{C2FD7E3E-715D-468C-A960-3207DD765B22}" destId="{C722FCBF-41D2-486E-85B0-E13E8CCA6443}" srcOrd="3" destOrd="0" presId="urn:microsoft.com/office/officeart/2005/8/layout/hList1"/>
    <dgm:cxn modelId="{F1F291BA-5DCF-4416-BEE2-C9D7017FB62E}" type="presParOf" srcId="{C2FD7E3E-715D-468C-A960-3207DD765B22}" destId="{8A7AD834-DFD9-46C1-8AA2-02E5690D1A3F}" srcOrd="4" destOrd="0" presId="urn:microsoft.com/office/officeart/2005/8/layout/hList1"/>
    <dgm:cxn modelId="{8126C15D-DA96-49DB-916D-7BD81478B77A}" type="presParOf" srcId="{8A7AD834-DFD9-46C1-8AA2-02E5690D1A3F}" destId="{73E6F345-CF37-420D-9D69-F2BE4DB257FA}" srcOrd="0" destOrd="0" presId="urn:microsoft.com/office/officeart/2005/8/layout/hList1"/>
    <dgm:cxn modelId="{B267794F-440A-4C47-8C03-79C2F68EF98A}" type="presParOf" srcId="{8A7AD834-DFD9-46C1-8AA2-02E5690D1A3F}" destId="{71FF77A0-3053-40E8-AFEA-ECA76B650652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6E2EBD7-04DD-4FF8-B001-95B8C3C7485B}" type="datetimeFigureOut">
              <a:rPr lang="th-TH"/>
              <a:pPr>
                <a:defRPr/>
              </a:pPr>
              <a:t>29/12/57</a:t>
            </a:fld>
            <a:endParaRPr lang="th-TH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78D13E0-E9B6-45D2-A2C7-F618BDFFC4AE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Cordia New" pitchFamily="34" charset="-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Cordia New" pitchFamily="34" charset="-3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20" name="ชื่อเรื่องรอง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7" name="ตัวยึด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C19569-4EA1-49FE-A1FE-EE9895151D2C}" type="datetimeFigureOut">
              <a:rPr lang="th-TH"/>
              <a:pPr>
                <a:defRPr/>
              </a:pPr>
              <a:t>29/12/57</a:t>
            </a:fld>
            <a:endParaRPr lang="th-TH" dirty="0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FBF9CB-7C53-4139-A571-DFFE5E864C48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2AB2E-BD29-4451-A615-D3DB1408351C}" type="datetimeFigureOut">
              <a:rPr lang="th-TH"/>
              <a:pPr>
                <a:defRPr/>
              </a:pPr>
              <a:t>29/12/57</a:t>
            </a:fld>
            <a:endParaRPr lang="th-TH" dirty="0"/>
          </a:p>
        </p:txBody>
      </p:sp>
      <p:sp>
        <p:nvSpPr>
          <p:cNvPr id="5" name="ตัวยึดท้ายกระดา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B788A-AEB3-43CF-B6CE-D204314E9DD4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F4B0C-302E-48D1-812B-5411034E1295}" type="datetimeFigureOut">
              <a:rPr lang="th-TH"/>
              <a:pPr>
                <a:defRPr/>
              </a:pPr>
              <a:t>29/12/57</a:t>
            </a:fld>
            <a:endParaRPr lang="th-TH" dirty="0"/>
          </a:p>
        </p:txBody>
      </p:sp>
      <p:sp>
        <p:nvSpPr>
          <p:cNvPr id="5" name="ตัวยึดท้ายกระดา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8F398-5B63-4835-8386-EE07EBCB6874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6E87E-19A2-4211-9AD1-4CA773077066}" type="datetimeFigureOut">
              <a:rPr lang="th-TH"/>
              <a:pPr>
                <a:defRPr/>
              </a:pPr>
              <a:t>29/12/57</a:t>
            </a:fld>
            <a:endParaRPr lang="th-TH" dirty="0"/>
          </a:p>
        </p:txBody>
      </p:sp>
      <p:sp>
        <p:nvSpPr>
          <p:cNvPr id="5" name="ตัวยึดท้ายกระดา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60E1F-EDC6-470C-89E4-0DF83293BA5E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7855BD-6B35-4D99-A2AE-E3CFBED07965}" type="datetimeFigureOut">
              <a:rPr lang="th-TH"/>
              <a:pPr>
                <a:defRPr/>
              </a:pPr>
              <a:t>29/12/57</a:t>
            </a:fld>
            <a:endParaRPr lang="th-TH" dirty="0"/>
          </a:p>
        </p:txBody>
      </p:sp>
      <p:sp>
        <p:nvSpPr>
          <p:cNvPr id="7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8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D2C713-3B3F-492D-B325-914976E57977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AE112-8102-45A9-8BE4-6F4E8FA3E61F}" type="datetimeFigureOut">
              <a:rPr lang="th-TH"/>
              <a:pPr>
                <a:defRPr/>
              </a:pPr>
              <a:t>29/12/57</a:t>
            </a:fld>
            <a:endParaRPr lang="th-TH" dirty="0"/>
          </a:p>
        </p:txBody>
      </p:sp>
      <p:sp>
        <p:nvSpPr>
          <p:cNvPr id="6" name="ตัวยึดท้ายกระดา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FED08-E301-4FFD-A4E7-BBE7BD85C21D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C2C17-53B9-4A13-9535-E960BF213798}" type="datetimeFigureOut">
              <a:rPr lang="th-TH"/>
              <a:pPr>
                <a:defRPr/>
              </a:pPr>
              <a:t>29/12/57</a:t>
            </a:fld>
            <a:endParaRPr lang="th-TH" dirty="0"/>
          </a:p>
        </p:txBody>
      </p:sp>
      <p:sp>
        <p:nvSpPr>
          <p:cNvPr id="8" name="ตัวยึดท้ายกระดา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F7C58-C7B4-4F3F-B508-F4ADCC24132F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4DA57-2A98-4322-AFE4-87237F40E41F}" type="datetimeFigureOut">
              <a:rPr lang="th-TH"/>
              <a:pPr>
                <a:defRPr/>
              </a:pPr>
              <a:t>29/12/57</a:t>
            </a:fld>
            <a:endParaRPr lang="th-TH" dirty="0"/>
          </a:p>
        </p:txBody>
      </p:sp>
      <p:sp>
        <p:nvSpPr>
          <p:cNvPr id="4" name="ตัวยึดท้ายกระดา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89A32-EE8A-4C29-AFF2-3F4EF1AA08F6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มุมมน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B6BE9F-746E-431F-BA6F-50BE349AF4BE}" type="datetimeFigureOut">
              <a:rPr lang="th-TH"/>
              <a:pPr>
                <a:defRPr/>
              </a:pPr>
              <a:t>29/12/57</a:t>
            </a:fld>
            <a:endParaRPr lang="th-TH" dirty="0"/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582DF3-22E6-4B62-8E0E-E92044505A2A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50AAE-4CD6-4EB7-A739-C1E2FA003402}" type="datetimeFigureOut">
              <a:rPr lang="th-TH"/>
              <a:pPr>
                <a:defRPr/>
              </a:pPr>
              <a:t>29/12/57</a:t>
            </a:fld>
            <a:endParaRPr lang="th-TH" dirty="0"/>
          </a:p>
        </p:txBody>
      </p:sp>
      <p:sp>
        <p:nvSpPr>
          <p:cNvPr id="6" name="ตัวยึดท้ายกระดา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2B894-56C3-4296-8EF4-09960A8CD937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มุมมน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มนมุมสี่เหลี่ยมหนึ่งมุม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/>
          </a:p>
        </p:txBody>
      </p:sp>
      <p:sp>
        <p:nvSpPr>
          <p:cNvPr id="7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DBFF39-A44F-4C06-B9EE-7F608626CE04}" type="datetimeFigureOut">
              <a:rPr lang="th-TH"/>
              <a:pPr>
                <a:defRPr/>
              </a:pPr>
              <a:t>29/12/57</a:t>
            </a:fld>
            <a:endParaRPr lang="th-TH" dirty="0"/>
          </a:p>
        </p:txBody>
      </p:sp>
      <p:sp>
        <p:nvSpPr>
          <p:cNvPr id="8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607CDB-801B-45EB-A3E9-E8856BA9DB98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มุมมน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ตัวยึดชื่อเรื่อง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31" name="ตัวยึดข้อความ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B2713B4-97E0-40FD-A2A1-E776BDF21D75}" type="datetimeFigureOut">
              <a:rPr lang="th-TH"/>
              <a:pPr>
                <a:defRPr/>
              </a:pPr>
              <a:t>29/12/57</a:t>
            </a:fld>
            <a:endParaRPr lang="th-TH" dirty="0"/>
          </a:p>
        </p:txBody>
      </p:sp>
      <p:sp>
        <p:nvSpPr>
          <p:cNvPr id="18" name="ตัวยึดท้ายกระดาษ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956A6C3-24C4-40DF-8D34-796606AE12CD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4" r:id="rId2"/>
    <p:sldLayoutId id="2147483762" r:id="rId3"/>
    <p:sldLayoutId id="2147483755" r:id="rId4"/>
    <p:sldLayoutId id="2147483756" r:id="rId5"/>
    <p:sldLayoutId id="2147483757" r:id="rId6"/>
    <p:sldLayoutId id="2147483763" r:id="rId7"/>
    <p:sldLayoutId id="2147483758" r:id="rId8"/>
    <p:sldLayoutId id="2147483764" r:id="rId9"/>
    <p:sldLayoutId id="2147483759" r:id="rId10"/>
    <p:sldLayoutId id="21474837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66047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66047"/>
          </a:solidFill>
          <a:latin typeface="Verdana" pitchFamily="34" charset="0"/>
          <a:cs typeface="FreesiaUPC" pitchFamily="34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66047"/>
          </a:solidFill>
          <a:latin typeface="Verdana" pitchFamily="34" charset="0"/>
          <a:cs typeface="FreesiaUPC" pitchFamily="34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66047"/>
          </a:solidFill>
          <a:latin typeface="Verdana" pitchFamily="34" charset="0"/>
          <a:cs typeface="FreesiaUPC" pitchFamily="34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66047"/>
          </a:solidFill>
          <a:latin typeface="Verdana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66047"/>
          </a:solidFill>
          <a:latin typeface="Verdana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66047"/>
          </a:solidFill>
          <a:latin typeface="Verdana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66047"/>
          </a:solidFill>
          <a:latin typeface="Verdana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66047"/>
          </a:solidFill>
          <a:latin typeface="Verdana" pitchFamily="34" charset="0"/>
          <a:cs typeface="FreesiaUPC" pitchFamily="34" charset="-34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93F35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93F35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D5AD6E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news.mthai.com/wp-content/uploads/2014/08/116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ktb.co.th/ktb/th/product-detail-government-officer.aspx?product=6SSU3zQRl7X1JwF0rC4YbA%3d%3d&amp;type=s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-71438" y="835025"/>
            <a:ext cx="9296401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48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การกลับไปใช้สิทธิ</a:t>
            </a:r>
          </a:p>
          <a:p>
            <a:pPr algn="ctr"/>
            <a:r>
              <a:rPr lang="th-TH" altLang="th-TH" sz="48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ในบำเหน็จบำนาญตาม</a:t>
            </a:r>
            <a:r>
              <a:rPr lang="en-US" altLang="th-TH" sz="48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altLang="th-TH" sz="48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พรบ.บำเหน็จบำนาญ</a:t>
            </a:r>
          </a:p>
          <a:p>
            <a:pPr algn="ctr"/>
            <a:r>
              <a:rPr lang="th-TH" altLang="th-TH" sz="48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  ข้าราชการ พ.ศ. 2494</a:t>
            </a:r>
            <a:endParaRPr lang="th-TH" altLang="th-TH" sz="7200" b="1">
              <a:solidFill>
                <a:srgbClr val="0000FF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-152400" y="5351463"/>
            <a:ext cx="9296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36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สำนักงานคลังจังหวัดกำแพงเพชร</a:t>
            </a:r>
          </a:p>
          <a:p>
            <a:pPr algn="ctr"/>
            <a:r>
              <a:rPr lang="th-TH" altLang="th-TH" sz="36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กรมบัญชีกลาง   กระทรวงการคลัง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Box 14"/>
          <p:cNvSpPr txBox="1">
            <a:spLocks noChangeArrowheads="1"/>
          </p:cNvSpPr>
          <p:nvPr/>
        </p:nvSpPr>
        <p:spPr bwMode="auto">
          <a:xfrm>
            <a:off x="685800" y="1928813"/>
            <a:ext cx="84582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1  ข้าราชการพลเรือน</a:t>
            </a:r>
          </a:p>
          <a:p>
            <a:r>
              <a:rPr lang="en-US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2 </a:t>
            </a:r>
            <a:r>
              <a:rPr lang="th-TH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ข้าราชการฝ่ายตุลาการ</a:t>
            </a:r>
          </a:p>
          <a:p>
            <a:r>
              <a:rPr lang="en-US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3</a:t>
            </a:r>
            <a:r>
              <a:rPr lang="th-TH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ข้าราชการฝ่ายอัยการ</a:t>
            </a:r>
          </a:p>
          <a:p>
            <a:r>
              <a:rPr lang="en-US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4</a:t>
            </a:r>
            <a:r>
              <a:rPr lang="th-TH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ข้าราชการพลเรือนในมหาวิทยาลัย</a:t>
            </a:r>
          </a:p>
          <a:p>
            <a:r>
              <a:rPr lang="en-US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5 </a:t>
            </a:r>
            <a:r>
              <a:rPr lang="th-TH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ข้าราชการครู</a:t>
            </a:r>
          </a:p>
          <a:p>
            <a:r>
              <a:rPr lang="en-US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6 </a:t>
            </a:r>
            <a:r>
              <a:rPr lang="th-TH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ข้าราชการรัฐสภาสามัญ</a:t>
            </a:r>
          </a:p>
          <a:p>
            <a:r>
              <a:rPr lang="en-US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7</a:t>
            </a:r>
            <a:r>
              <a:rPr lang="th-TH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ข้าราชการตำรวจ</a:t>
            </a:r>
          </a:p>
          <a:p>
            <a:r>
              <a:rPr lang="en-US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8 </a:t>
            </a:r>
            <a:r>
              <a:rPr lang="th-TH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ข้าราชการทหาร</a:t>
            </a:r>
          </a:p>
          <a:p>
            <a:r>
              <a:rPr lang="en-US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9 </a:t>
            </a:r>
            <a:r>
              <a:rPr lang="th-TH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ข้าราชการศาลรัฐธรรมนูญ</a:t>
            </a:r>
          </a:p>
          <a:p>
            <a:r>
              <a:rPr lang="en-US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10 </a:t>
            </a:r>
            <a:r>
              <a:rPr lang="th-TH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ข้าราชการที่มีกฎหมายบัญญัติให้เป็นข้าราชการตาม พรบ</a:t>
            </a:r>
            <a:r>
              <a:rPr lang="en-US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. </a:t>
            </a:r>
            <a:r>
              <a:rPr lang="th-TH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กบข</a:t>
            </a:r>
            <a:r>
              <a:rPr lang="en-US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.</a:t>
            </a:r>
            <a:endParaRPr lang="th-TH" altLang="th-TH" sz="3200" b="1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5363" name="TextBox 19"/>
          <p:cNvSpPr txBox="1"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altLang="th-TH" sz="80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ข้าราชการ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152400" y="1000125"/>
            <a:ext cx="861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altLang="th-TH" sz="3200" b="1" dirty="0">
                <a:latin typeface="Tahoma" pitchFamily="34" charset="0"/>
                <a:cs typeface="+mn-cs"/>
              </a:rPr>
              <a:t>ที่เป็นสมาชิกกองทุน ตามมาตรา 36 </a:t>
            </a:r>
            <a:r>
              <a:rPr lang="th-TH" altLang="th-TH" sz="3200" b="1" dirty="0" err="1">
                <a:latin typeface="Tahoma" pitchFamily="34" charset="0"/>
                <a:cs typeface="+mn-cs"/>
              </a:rPr>
              <a:t>พรบ.</a:t>
            </a:r>
            <a:r>
              <a:rPr lang="th-TH" altLang="th-TH" sz="3200" b="1" dirty="0">
                <a:latin typeface="Tahoma" pitchFamily="34" charset="0"/>
                <a:cs typeface="+mn-cs"/>
              </a:rPr>
              <a:t> </a:t>
            </a:r>
            <a:r>
              <a:rPr lang="th-TH" altLang="th-TH" sz="3200" b="1" dirty="0" err="1">
                <a:latin typeface="Tahoma" pitchFamily="34" charset="0"/>
                <a:cs typeface="+mn-cs"/>
              </a:rPr>
              <a:t>กบข.</a:t>
            </a:r>
            <a:endParaRPr lang="th-TH" altLang="th-TH" sz="3200" b="1" dirty="0">
              <a:solidFill>
                <a:srgbClr val="0000FF"/>
              </a:solidFill>
              <a:latin typeface="Tahoma" pitchFamily="34" charset="0"/>
              <a:cs typeface="+mn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609600" y="1428750"/>
            <a:ext cx="8610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h-TH" altLang="th-TH" sz="32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ข้าราชการ  หมายถึง </a:t>
            </a:r>
            <a:r>
              <a:rPr lang="en-US" altLang="th-TH" sz="32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…………………</a:t>
            </a:r>
            <a:r>
              <a:rPr lang="th-TH" altLang="th-TH" sz="32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 </a:t>
            </a:r>
          </a:p>
          <a:p>
            <a:pPr>
              <a:defRPr/>
            </a:pPr>
            <a:endParaRPr lang="th-TH" altLang="th-TH" sz="3200" b="1" dirty="0">
              <a:solidFill>
                <a:srgbClr val="0000FF"/>
              </a:solidFill>
              <a:latin typeface="Tahoma" pitchFamily="34" charset="0"/>
              <a:cs typeface="+mn-cs"/>
            </a:endParaRPr>
          </a:p>
        </p:txBody>
      </p:sp>
      <p:pic>
        <p:nvPicPr>
          <p:cNvPr id="15366" name="Picture 7" descr="1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4813" y="3929063"/>
            <a:ext cx="45720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13"/>
          <p:cNvSpPr txBox="1">
            <a:spLocks noChangeArrowheads="1"/>
          </p:cNvSpPr>
          <p:nvPr/>
        </p:nvSpPr>
        <p:spPr bwMode="auto">
          <a:xfrm>
            <a:off x="533400" y="2406650"/>
            <a:ext cx="8324850" cy="23082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2 </a:t>
            </a:r>
            <a:r>
              <a:rPr lang="th-TH" altLang="th-TH" sz="3600" b="1" u="sng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ได้รับเงินสะสม และดอกผล คืน</a:t>
            </a:r>
            <a:r>
              <a:rPr lang="th-TH" altLang="th-TH" sz="3600" b="1">
                <a:solidFill>
                  <a:srgbClr val="008000"/>
                </a:solidFill>
                <a:latin typeface="BrowalliaUPC" pitchFamily="34" charset="-34"/>
                <a:cs typeface="BrowalliaUPC" pitchFamily="34" charset="-34"/>
              </a:rPr>
              <a:t>จาก </a:t>
            </a:r>
            <a:r>
              <a:rPr lang="th-TH" altLang="th-TH" sz="7200" b="1">
                <a:solidFill>
                  <a:srgbClr val="008000"/>
                </a:solidFill>
                <a:latin typeface="BrowalliaUPC" pitchFamily="34" charset="-34"/>
                <a:cs typeface="BrowalliaUPC" pitchFamily="34" charset="-34"/>
              </a:rPr>
              <a:t>กบข.</a:t>
            </a:r>
          </a:p>
          <a:p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ตั้งแต่วันที่หมดสมาชิกภาพ กบข.  (ตั้งแต่ 1 ตุลาคม 2558 เป็นต้นไป)</a:t>
            </a:r>
          </a:p>
        </p:txBody>
      </p:sp>
      <p:sp>
        <p:nvSpPr>
          <p:cNvPr id="13316" name="TextBox 14"/>
          <p:cNvSpPr txBox="1">
            <a:spLocks noChangeArrowheads="1"/>
          </p:cNvSpPr>
          <p:nvPr/>
        </p:nvSpPr>
        <p:spPr bwMode="auto">
          <a:xfrm>
            <a:off x="533400" y="1573213"/>
            <a:ext cx="8324850" cy="120015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1 ให้ใช้สิทธิเลือก  ถัดจากวันที่กฎหมายมีผลใช้บังคับถึง</a:t>
            </a:r>
            <a:r>
              <a:rPr lang="th-TH" altLang="th-TH" sz="3600" b="1" u="sng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วันที่ 30 มิถุนายน 2558</a:t>
            </a:r>
            <a:r>
              <a:rPr lang="th-TH" altLang="th-TH" sz="36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  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(ประมาณ 7 เดือน)</a:t>
            </a:r>
            <a:endParaRPr lang="th-TH" altLang="th-TH" sz="3600" b="1" u="sng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6388" name="TextBox 19"/>
          <p:cNvSpPr txBox="1">
            <a:spLocks noChangeArrowheads="1"/>
          </p:cNvSpPr>
          <p:nvPr/>
        </p:nvSpPr>
        <p:spPr bwMode="auto">
          <a:xfrm>
            <a:off x="0" y="428625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7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ข้าราชการ</a:t>
            </a:r>
          </a:p>
        </p:txBody>
      </p:sp>
      <p:sp>
        <p:nvSpPr>
          <p:cNvPr id="13318" name="TextBox 22"/>
          <p:cNvSpPr txBox="1">
            <a:spLocks noChangeArrowheads="1"/>
          </p:cNvSpPr>
          <p:nvPr/>
        </p:nvSpPr>
        <p:spPr bwMode="auto">
          <a:xfrm>
            <a:off x="533400" y="4746625"/>
            <a:ext cx="8382000" cy="17541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h-TH" altLang="th-TH" sz="36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3 </a:t>
            </a:r>
            <a:r>
              <a:rPr lang="th-TH" altLang="th-TH" sz="3600" b="1" u="sng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ไม่มีสิทธิได้รับ</a:t>
            </a:r>
            <a:r>
              <a:rPr lang="th-TH" altLang="th-TH" sz="36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เงินประเดิม เงินชดเชย เงินสบทบ  และดอกผลของเงินดังกล่าว  โดยรัฐจะให้ </a:t>
            </a:r>
            <a:r>
              <a:rPr lang="th-TH" altLang="th-TH" sz="3600" b="1" dirty="0" err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กบข.</a:t>
            </a:r>
            <a:r>
              <a:rPr lang="th-TH" altLang="th-TH" sz="36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นำเงินนี้ไปใส่ใน</a:t>
            </a:r>
            <a:r>
              <a:rPr lang="th-TH" altLang="th-TH" sz="3600" b="1" dirty="0">
                <a:solidFill>
                  <a:srgbClr val="006600"/>
                </a:solidFill>
                <a:latin typeface="BrowalliaUPC" pitchFamily="34" charset="-34"/>
                <a:cs typeface="BrowalliaUPC" pitchFamily="34" charset="-34"/>
              </a:rPr>
              <a:t>บัญชีเงินสำรอง</a:t>
            </a:r>
            <a:r>
              <a:rPr lang="th-TH" altLang="th-TH" sz="3600" b="1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altLang="th-TH" sz="36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เพื่อใช้ในการบริหารจัดการภาระบำนาญต่อไป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 autoUpdateAnimBg="0"/>
      <p:bldP spid="13316" grpId="0" animBg="1" autoUpdateAnimBg="0"/>
      <p:bldP spid="1331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4"/>
          <p:cNvSpPr txBox="1">
            <a:spLocks noChangeArrowheads="1"/>
          </p:cNvSpPr>
          <p:nvPr/>
        </p:nvSpPr>
        <p:spPr bwMode="auto">
          <a:xfrm>
            <a:off x="381000" y="457200"/>
            <a:ext cx="8458200" cy="2862263"/>
          </a:xfrm>
          <a:prstGeom prst="rect">
            <a:avLst/>
          </a:prstGeom>
          <a:solidFill>
            <a:srgbClr val="69D8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4 </a:t>
            </a:r>
            <a:r>
              <a:rPr lang="th-TH" altLang="th-TH" sz="3600" b="1" u="sng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สมาชิกภาพสิ้นสุดลง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นับตั้งแต่วันถัดจาก  วันที่ 30 กันยายน 2558 คือวันที่ </a:t>
            </a:r>
            <a:r>
              <a:rPr lang="th-TH" altLang="th-TH" sz="3600" b="1">
                <a:solidFill>
                  <a:srgbClr val="006600"/>
                </a:solidFill>
                <a:latin typeface="BrowalliaUPC" pitchFamily="34" charset="-34"/>
                <a:cs typeface="BrowalliaUPC" pitchFamily="34" charset="-34"/>
              </a:rPr>
              <a:t>1 ตุลาคม 2558</a:t>
            </a:r>
            <a:r>
              <a:rPr lang="th-TH" altLang="th-TH" sz="36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   </a:t>
            </a:r>
            <a:r>
              <a:rPr lang="th-TH" altLang="th-TH" sz="3600" b="1" u="sng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เว้นแต่ 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จะขอลาออก หรือถูกสั่งให้ออก ถัดจาก    30 มิถุนายน ถึง 30 กันยายน 2558 สมาชิกภาพสิ้นสุดลงตั้งแต่วันถัดจากวันขอลาออก หรือถูกสั่งให้ออก   แล้วแต่กรณี</a:t>
            </a:r>
          </a:p>
        </p:txBody>
      </p:sp>
      <p:sp>
        <p:nvSpPr>
          <p:cNvPr id="17411" name="TextBox 14"/>
          <p:cNvSpPr txBox="1">
            <a:spLocks noChangeArrowheads="1"/>
          </p:cNvSpPr>
          <p:nvPr/>
        </p:nvSpPr>
        <p:spPr bwMode="auto">
          <a:xfrm>
            <a:off x="357188" y="3292475"/>
            <a:ext cx="8501062" cy="34163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h-TH" altLang="th-TH" sz="32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5</a:t>
            </a:r>
            <a:r>
              <a:rPr lang="th-TH" altLang="th-TH" sz="36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ข้าราชการที่</a:t>
            </a:r>
            <a:r>
              <a:rPr lang="th-TH" altLang="th-TH" sz="3600" b="1" u="sng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มีเวลาราชการเหลืออยู่ไม่ถึงวันที่ 30 มิถุนายน 2558</a:t>
            </a:r>
            <a:r>
              <a:rPr lang="th-TH" altLang="th-TH" sz="36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เนื่องจากจะออกจากราชการ ไม่ว่ากรณีใด (ขอลาออก หรือถูกสั่งให้ออก)ให้ใช้    สิทธิเลือกได้</a:t>
            </a:r>
            <a:r>
              <a:rPr lang="th-TH" altLang="th-TH" sz="3600" b="1" u="sng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ไม่เกินวันที่ที่จะออกจากราชการ</a:t>
            </a:r>
            <a:r>
              <a:rPr lang="th-TH" altLang="th-TH" sz="36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นั้น    แล้วแต่กรณี (วันที่ขอลาออก หรือวันที่ถูกสั่งให้ออก)   โดย</a:t>
            </a:r>
            <a:r>
              <a:rPr lang="th-TH" altLang="th-TH" sz="3600" b="1" u="sng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สมาชิกภาพสิ้นสุดลง</a:t>
            </a:r>
            <a:r>
              <a:rPr lang="th-TH" altLang="th-TH" sz="36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นับตั้งแต่วันถัดจากวันออกจากราชการ แล้วแต่กรณี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4"/>
          <p:cNvSpPr txBox="1">
            <a:spLocks noChangeArrowheads="1"/>
          </p:cNvSpPr>
          <p:nvPr/>
        </p:nvSpPr>
        <p:spPr bwMode="auto">
          <a:xfrm>
            <a:off x="304800" y="674688"/>
            <a:ext cx="8482013" cy="17541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6 เมื่อออกจากราชการไม่ว่ากรณีใด และมีสิทธิรับบำนาญ จะ</a:t>
            </a:r>
            <a:r>
              <a:rPr lang="th-TH" altLang="th-TH" sz="3600" b="1">
                <a:solidFill>
                  <a:srgbClr val="006600"/>
                </a:solidFill>
                <a:latin typeface="BrowalliaUPC" pitchFamily="34" charset="-34"/>
                <a:cs typeface="BrowalliaUPC" pitchFamily="34" charset="-34"/>
              </a:rPr>
              <a:t>ได้รับบำนาญตาม พรบ</a:t>
            </a:r>
            <a:r>
              <a:rPr lang="en-US" altLang="th-TH" sz="3600" b="1">
                <a:solidFill>
                  <a:srgbClr val="006600"/>
                </a:solidFill>
                <a:latin typeface="BrowalliaUPC" pitchFamily="34" charset="-34"/>
                <a:cs typeface="BrowalliaUPC" pitchFamily="34" charset="-34"/>
              </a:rPr>
              <a:t>. </a:t>
            </a:r>
            <a:r>
              <a:rPr lang="th-TH" altLang="th-TH" sz="3600" b="1">
                <a:solidFill>
                  <a:srgbClr val="006600"/>
                </a:solidFill>
                <a:latin typeface="BrowalliaUPC" pitchFamily="34" charset="-34"/>
                <a:cs typeface="BrowalliaUPC" pitchFamily="34" charset="-34"/>
              </a:rPr>
              <a:t>บำเหน็จบำนาญ  </a:t>
            </a:r>
            <a:r>
              <a:rPr lang="en-US" altLang="th-TH" sz="3600" b="1">
                <a:solidFill>
                  <a:srgbClr val="006600"/>
                </a:solidFill>
                <a:latin typeface="BrowalliaUPC" pitchFamily="34" charset="-34"/>
                <a:cs typeface="BrowalliaUPC" pitchFamily="34" charset="-34"/>
              </a:rPr>
              <a:t>2494</a:t>
            </a:r>
            <a:r>
              <a:rPr lang="th-TH" altLang="th-TH" sz="36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จนถึงวันที่เสียชีวิต</a:t>
            </a:r>
          </a:p>
        </p:txBody>
      </p:sp>
      <p:sp>
        <p:nvSpPr>
          <p:cNvPr id="18435" name="TextBox 14"/>
          <p:cNvSpPr txBox="1">
            <a:spLocks noChangeArrowheads="1"/>
          </p:cNvSpPr>
          <p:nvPr/>
        </p:nvSpPr>
        <p:spPr bwMode="auto">
          <a:xfrm>
            <a:off x="304800" y="2906713"/>
            <a:ext cx="8482013" cy="2308225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7 หากแสดงความประสงค์ไว้แล้ว และ</a:t>
            </a:r>
            <a:r>
              <a:rPr lang="th-TH" altLang="th-TH" sz="3600" b="1" u="sng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ถึงแก่ความตาย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ก่อนวันที่ </a:t>
            </a:r>
            <a:r>
              <a:rPr lang="en-US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1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ตุลาคม  2558   หรือภายในวันที่ที่จะออกจากราชการไม่ว่ากรณีใด (วันที่ขอลาออกหรือวันที่ถูกสั่งให้ออก)  แล้วแต่กรณี   ให้ถือว่าการแสดงความประสงค์นั้น</a:t>
            </a:r>
            <a:r>
              <a:rPr lang="th-TH" altLang="th-TH" sz="3600" b="1" u="sng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เป็นอันสิ้นผล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6324600" y="1066800"/>
            <a:ext cx="381000" cy="5029200"/>
          </a:xfrm>
          <a:prstGeom prst="down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5867400" y="990600"/>
            <a:ext cx="1295400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30 มิย. 58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52400" y="5459413"/>
            <a:ext cx="8839200" cy="484187"/>
          </a:xfrm>
          <a:prstGeom prst="rightArrow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5" name="Down Arrow 4"/>
          <p:cNvSpPr/>
          <p:nvPr/>
        </p:nvSpPr>
        <p:spPr>
          <a:xfrm>
            <a:off x="1506538" y="1066800"/>
            <a:ext cx="381000" cy="5029200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6" name="Down Arrow 5"/>
          <p:cNvSpPr/>
          <p:nvPr/>
        </p:nvSpPr>
        <p:spPr>
          <a:xfrm>
            <a:off x="7242175" y="1066800"/>
            <a:ext cx="381000" cy="5029200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820738" y="381000"/>
            <a:ext cx="1770062" cy="70802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วันที่กฎหมาย</a:t>
            </a:r>
          </a:p>
          <a:p>
            <a:pPr algn="ctr"/>
            <a:r>
              <a:rPr lang="th-TH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ใช้บังคับ</a:t>
            </a: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6324600" y="666750"/>
            <a:ext cx="2316163" cy="4000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30 กันยายน 2558</a:t>
            </a:r>
          </a:p>
        </p:txBody>
      </p:sp>
      <p:sp>
        <p:nvSpPr>
          <p:cNvPr id="9" name="Down Arrow 8"/>
          <p:cNvSpPr/>
          <p:nvPr/>
        </p:nvSpPr>
        <p:spPr>
          <a:xfrm>
            <a:off x="4724400" y="1066800"/>
            <a:ext cx="387350" cy="5029200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3810000" y="512763"/>
            <a:ext cx="2133600" cy="554037"/>
          </a:xfrm>
          <a:prstGeom prst="rect">
            <a:avLst/>
          </a:prstGeom>
          <a:solidFill>
            <a:srgbClr val="66FF33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วันที่ขอออก หรือถูกสั่งให้ออกจากราชกา</a:t>
            </a:r>
            <a:r>
              <a:rPr lang="th-TH" altLang="th-TH" sz="16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ร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3243263" y="3319463"/>
            <a:ext cx="388937" cy="2286000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2362200" y="2952750"/>
            <a:ext cx="2176463" cy="400050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วันที่เลือก </a:t>
            </a:r>
            <a:r>
              <a:rPr lang="en-US" altLang="th-TH" sz="2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Undo</a:t>
            </a:r>
            <a:endParaRPr lang="th-TH" altLang="th-TH" sz="2000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3886200" y="4538663"/>
            <a:ext cx="387350" cy="1066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3505200" y="4198938"/>
            <a:ext cx="1219200" cy="307975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วันที่เสียชีวิต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5867400" y="4572000"/>
            <a:ext cx="387350" cy="1066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5486400" y="4191000"/>
            <a:ext cx="1219200" cy="307975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วันที่เสียชีวิต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8077200" y="4572000"/>
            <a:ext cx="387350" cy="1066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61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7696200" y="4191000"/>
            <a:ext cx="1219200" cy="307975"/>
          </a:xfrm>
          <a:prstGeom prst="rect">
            <a:avLst/>
          </a:prstGeom>
          <a:solidFill>
            <a:schemeClr val="tx1"/>
          </a:solidFill>
          <a:ln w="9525">
            <a:solidFill>
              <a:srgbClr val="61D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วันที่เสียชีวิต</a:t>
            </a:r>
          </a:p>
        </p:txBody>
      </p:sp>
      <p:sp>
        <p:nvSpPr>
          <p:cNvPr id="23" name="Left-Right Arrow 22"/>
          <p:cNvSpPr/>
          <p:nvPr/>
        </p:nvSpPr>
        <p:spPr>
          <a:xfrm>
            <a:off x="1752600" y="1504950"/>
            <a:ext cx="4724400" cy="228600"/>
          </a:xfrm>
          <a:prstGeom prst="left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4" name="TextBox 8"/>
          <p:cNvSpPr txBox="1">
            <a:spLocks noChangeArrowheads="1"/>
          </p:cNvSpPr>
          <p:nvPr/>
        </p:nvSpPr>
        <p:spPr bwMode="auto">
          <a:xfrm>
            <a:off x="2743200" y="1428750"/>
            <a:ext cx="1524000" cy="4000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เลือก </a:t>
            </a:r>
            <a:r>
              <a:rPr lang="en-US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Undo</a:t>
            </a:r>
            <a:endParaRPr lang="th-TH" altLang="th-TH" sz="2000" b="1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5" name="TextBox 8"/>
          <p:cNvSpPr txBox="1">
            <a:spLocks noChangeArrowheads="1"/>
          </p:cNvSpPr>
          <p:nvPr/>
        </p:nvSpPr>
        <p:spPr bwMode="auto">
          <a:xfrm>
            <a:off x="6629400" y="6181725"/>
            <a:ext cx="1524000" cy="461963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2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สมาชิกภาพ กบข. สิ้นสุดลง</a:t>
            </a:r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4419600" y="6172200"/>
            <a:ext cx="1219200" cy="461963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2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สมาชิกภาพ กบข. สิ้นสุดลง</a:t>
            </a: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1066800" y="6167438"/>
            <a:ext cx="1219200" cy="461962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2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สมาชิกภาพ กบข. ยังมีอยู่</a:t>
            </a:r>
          </a:p>
        </p:txBody>
      </p:sp>
      <p:sp>
        <p:nvSpPr>
          <p:cNvPr id="28" name="Down Arrow 27"/>
          <p:cNvSpPr/>
          <p:nvPr/>
        </p:nvSpPr>
        <p:spPr>
          <a:xfrm>
            <a:off x="5181600" y="3352800"/>
            <a:ext cx="387350" cy="2286000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4572000" y="2971800"/>
            <a:ext cx="2176463" cy="400050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วันที่เลือก </a:t>
            </a:r>
            <a:r>
              <a:rPr lang="en-US" altLang="th-TH" sz="2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Undo</a:t>
            </a:r>
            <a:endParaRPr lang="th-TH" altLang="th-TH" sz="2000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" name="Left-Right Arrow 29"/>
          <p:cNvSpPr/>
          <p:nvPr/>
        </p:nvSpPr>
        <p:spPr>
          <a:xfrm>
            <a:off x="1752600" y="2038350"/>
            <a:ext cx="3048000" cy="247650"/>
          </a:xfrm>
          <a:prstGeom prst="left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1" name="TextBox 8"/>
          <p:cNvSpPr txBox="1">
            <a:spLocks noChangeArrowheads="1"/>
          </p:cNvSpPr>
          <p:nvPr/>
        </p:nvSpPr>
        <p:spPr bwMode="auto">
          <a:xfrm>
            <a:off x="2743200" y="1962150"/>
            <a:ext cx="1524000" cy="4000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เลือก </a:t>
            </a:r>
            <a:r>
              <a:rPr lang="en-US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Undo</a:t>
            </a:r>
            <a:endParaRPr lang="th-TH" altLang="th-TH" sz="2000" b="1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TextBox 8"/>
          <p:cNvSpPr txBox="1">
            <a:spLocks noChangeArrowheads="1"/>
          </p:cNvSpPr>
          <p:nvPr/>
        </p:nvSpPr>
        <p:spPr bwMode="auto">
          <a:xfrm>
            <a:off x="5638800" y="3806825"/>
            <a:ext cx="914400" cy="307975"/>
          </a:xfrm>
          <a:prstGeom prst="rect">
            <a:avLst/>
          </a:prstGeom>
          <a:solidFill>
            <a:srgbClr val="61FF6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สิ้นผล</a:t>
            </a:r>
          </a:p>
        </p:txBody>
      </p:sp>
      <p:sp>
        <p:nvSpPr>
          <p:cNvPr id="33" name="TextBox 8"/>
          <p:cNvSpPr txBox="1">
            <a:spLocks noChangeArrowheads="1"/>
          </p:cNvSpPr>
          <p:nvPr/>
        </p:nvSpPr>
        <p:spPr bwMode="auto">
          <a:xfrm>
            <a:off x="3657600" y="3806825"/>
            <a:ext cx="914400" cy="307975"/>
          </a:xfrm>
          <a:prstGeom prst="rect">
            <a:avLst/>
          </a:prstGeom>
          <a:solidFill>
            <a:srgbClr val="61FF6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สิ้นผล</a:t>
            </a:r>
          </a:p>
        </p:txBody>
      </p:sp>
      <p:sp>
        <p:nvSpPr>
          <p:cNvPr id="34" name="TextBox 8"/>
          <p:cNvSpPr txBox="1">
            <a:spLocks noChangeArrowheads="1"/>
          </p:cNvSpPr>
          <p:nvPr/>
        </p:nvSpPr>
        <p:spPr bwMode="auto">
          <a:xfrm>
            <a:off x="5715000" y="5867400"/>
            <a:ext cx="685800" cy="769938"/>
          </a:xfrm>
          <a:prstGeom prst="rect">
            <a:avLst/>
          </a:prstGeom>
          <a:solidFill>
            <a:srgbClr val="61FF6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สมาชิกภาพ</a:t>
            </a:r>
          </a:p>
          <a:p>
            <a:pPr algn="ctr"/>
            <a:r>
              <a:rPr lang="th-TH" altLang="th-TH" sz="11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กบข.</a:t>
            </a:r>
          </a:p>
          <a:p>
            <a:pPr algn="ctr"/>
            <a:r>
              <a:rPr lang="th-TH" altLang="th-TH" sz="11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ยังมีอยู่</a:t>
            </a:r>
          </a:p>
        </p:txBody>
      </p:sp>
      <p:sp>
        <p:nvSpPr>
          <p:cNvPr id="35" name="TextBox 8"/>
          <p:cNvSpPr txBox="1">
            <a:spLocks noChangeArrowheads="1"/>
          </p:cNvSpPr>
          <p:nvPr/>
        </p:nvSpPr>
        <p:spPr bwMode="auto">
          <a:xfrm>
            <a:off x="3733800" y="5867400"/>
            <a:ext cx="685800" cy="769938"/>
          </a:xfrm>
          <a:prstGeom prst="rect">
            <a:avLst/>
          </a:prstGeom>
          <a:solidFill>
            <a:srgbClr val="61FF6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สมาชิกภาพ</a:t>
            </a:r>
          </a:p>
          <a:p>
            <a:pPr algn="ctr"/>
            <a:r>
              <a:rPr lang="th-TH" altLang="th-TH" sz="11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กบข.</a:t>
            </a:r>
          </a:p>
          <a:p>
            <a:pPr algn="ctr"/>
            <a:r>
              <a:rPr lang="th-TH" altLang="th-TH" sz="11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ยังมีอยู่</a:t>
            </a:r>
          </a:p>
        </p:txBody>
      </p:sp>
      <p:sp>
        <p:nvSpPr>
          <p:cNvPr id="38" name="TextBox 8"/>
          <p:cNvSpPr txBox="1">
            <a:spLocks noChangeArrowheads="1"/>
          </p:cNvSpPr>
          <p:nvPr/>
        </p:nvSpPr>
        <p:spPr bwMode="auto">
          <a:xfrm>
            <a:off x="7848600" y="3462338"/>
            <a:ext cx="838200" cy="600075"/>
          </a:xfrm>
          <a:prstGeom prst="rect">
            <a:avLst/>
          </a:prstGeom>
          <a:solidFill>
            <a:srgbClr val="FF33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1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กฎหมายบำเหน็จบำนาญ</a:t>
            </a:r>
          </a:p>
        </p:txBody>
      </p:sp>
      <p:sp>
        <p:nvSpPr>
          <p:cNvPr id="41" name="TextBox 8"/>
          <p:cNvSpPr txBox="1">
            <a:spLocks noChangeArrowheads="1"/>
          </p:cNvSpPr>
          <p:nvPr/>
        </p:nvSpPr>
        <p:spPr bwMode="auto">
          <a:xfrm>
            <a:off x="4953000" y="1752600"/>
            <a:ext cx="3733800" cy="461963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2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แจ้ง กบข.โอนเงินในบัญชีเงินรายบุคคลเข้าบัญชี</a:t>
            </a:r>
          </a:p>
          <a:p>
            <a:pPr algn="ctr"/>
            <a:r>
              <a:rPr lang="th-TH" altLang="th-TH" sz="12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เงินสำรอง และจ่ายเงินสะสม</a:t>
            </a:r>
            <a:r>
              <a:rPr lang="en-US" altLang="th-TH" sz="12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+</a:t>
            </a:r>
            <a:r>
              <a:rPr lang="th-TH" altLang="th-TH" sz="12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ดอกผลให้ผู้มีสิทธิ</a:t>
            </a:r>
          </a:p>
        </p:txBody>
      </p:sp>
      <p:sp>
        <p:nvSpPr>
          <p:cNvPr id="42" name="TextBox 8"/>
          <p:cNvSpPr txBox="1">
            <a:spLocks noChangeArrowheads="1"/>
          </p:cNvSpPr>
          <p:nvPr/>
        </p:nvSpPr>
        <p:spPr bwMode="auto">
          <a:xfrm>
            <a:off x="7620000" y="2708275"/>
            <a:ext cx="1371600" cy="646113"/>
          </a:xfrm>
          <a:prstGeom prst="rect">
            <a:avLst/>
          </a:prstGeom>
          <a:solidFill>
            <a:srgbClr val="00B0F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2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ออกจากราชการ</a:t>
            </a:r>
          </a:p>
          <a:p>
            <a:pPr algn="ctr"/>
            <a:r>
              <a:rPr lang="th-TH" altLang="th-TH" sz="12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ได้รับบำนาญ</a:t>
            </a:r>
          </a:p>
          <a:p>
            <a:pPr algn="ctr"/>
            <a:r>
              <a:rPr lang="th-TH" altLang="th-TH" sz="12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สูตรเดิม</a:t>
            </a:r>
          </a:p>
        </p:txBody>
      </p:sp>
      <p:sp>
        <p:nvSpPr>
          <p:cNvPr id="43" name="TextBox 8"/>
          <p:cNvSpPr txBox="1">
            <a:spLocks noChangeArrowheads="1"/>
          </p:cNvSpPr>
          <p:nvPr/>
        </p:nvSpPr>
        <p:spPr bwMode="auto">
          <a:xfrm>
            <a:off x="5029200" y="2286000"/>
            <a:ext cx="1371600" cy="646113"/>
          </a:xfrm>
          <a:prstGeom prst="rect">
            <a:avLst/>
          </a:prstGeom>
          <a:solidFill>
            <a:srgbClr val="00B0F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2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ได้รับบำนาญสูตรเดิมตั้งแต่วันที่ออกจากราชการ</a:t>
            </a:r>
          </a:p>
        </p:txBody>
      </p:sp>
      <p:sp>
        <p:nvSpPr>
          <p:cNvPr id="44" name="Down Arrow 43"/>
          <p:cNvSpPr/>
          <p:nvPr/>
        </p:nvSpPr>
        <p:spPr>
          <a:xfrm>
            <a:off x="6781800" y="2362200"/>
            <a:ext cx="381000" cy="3886200"/>
          </a:xfrm>
          <a:prstGeom prst="down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45" name="TextBox 8"/>
          <p:cNvSpPr txBox="1">
            <a:spLocks noChangeArrowheads="1"/>
          </p:cNvSpPr>
          <p:nvPr/>
        </p:nvSpPr>
        <p:spPr bwMode="auto">
          <a:xfrm>
            <a:off x="6553200" y="2286000"/>
            <a:ext cx="762000" cy="784225"/>
          </a:xfrm>
          <a:prstGeom prst="rect">
            <a:avLst/>
          </a:prstGeom>
          <a:solidFill>
            <a:srgbClr val="61FF6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9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วันที่ขอออก หรือถูกสั่งให้ออกจากราชการ</a:t>
            </a:r>
          </a:p>
        </p:txBody>
      </p:sp>
      <p:sp>
        <p:nvSpPr>
          <p:cNvPr id="39" name="TextBox 8"/>
          <p:cNvSpPr txBox="1">
            <a:spLocks noChangeArrowheads="1"/>
          </p:cNvSpPr>
          <p:nvPr/>
        </p:nvSpPr>
        <p:spPr bwMode="auto">
          <a:xfrm>
            <a:off x="7623175" y="2276475"/>
            <a:ext cx="1344613" cy="369888"/>
          </a:xfrm>
          <a:prstGeom prst="rect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9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งดหักเงินสะสม และงดเบิกเงินชดเชย</a:t>
            </a:r>
            <a:r>
              <a:rPr lang="en-US" altLang="th-TH" sz="9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+</a:t>
            </a:r>
            <a:r>
              <a:rPr lang="th-TH" altLang="th-TH" sz="9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สบทบ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 nodeType="clickPar">
                      <p:stCondLst>
                        <p:cond delay="indefinite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6" grpId="1" animBg="1"/>
      <p:bldP spid="6" grpId="2" animBg="1"/>
      <p:bldP spid="7" grpId="0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4" grpId="0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20" grpId="0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3" grpId="0" animBg="1"/>
      <p:bldP spid="34" grpId="0" animBg="1"/>
      <p:bldP spid="34" grpId="1" animBg="1"/>
      <p:bldP spid="34" grpId="2" animBg="1"/>
      <p:bldP spid="35" grpId="0" animBg="1"/>
      <p:bldP spid="38" grpId="0" animBg="1"/>
      <p:bldP spid="41" grpId="0" animBg="1"/>
      <p:bldP spid="41" grpId="1" animBg="1"/>
      <p:bldP spid="41" grpId="2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39" grpId="0" animBg="1"/>
      <p:bldP spid="39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4"/>
          <p:cNvSpPr txBox="1">
            <a:spLocks noChangeArrowheads="1"/>
          </p:cNvSpPr>
          <p:nvPr/>
        </p:nvSpPr>
        <p:spPr bwMode="auto">
          <a:xfrm>
            <a:off x="457200" y="228600"/>
            <a:ext cx="8458200" cy="18161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ข้าราชการที่</a:t>
            </a:r>
            <a:r>
              <a:rPr lang="th-TH" altLang="th-TH" sz="40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ไม่อยู่ 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ก่อนหรือในวันที่กฎหมายนี้ใช้บังคับ และกลับเข้ารับราชการ</a:t>
            </a:r>
          </a:p>
          <a:p>
            <a:pPr marL="514350" indent="-514350" algn="ctr"/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ภายหลังวันที่ </a:t>
            </a:r>
            <a:r>
              <a:rPr lang="en-US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30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มิถุนายน </a:t>
            </a:r>
            <a:r>
              <a:rPr lang="en-US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2558</a:t>
            </a:r>
            <a:endParaRPr lang="th-TH" altLang="th-TH" sz="3600" b="1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500063" y="4640263"/>
            <a:ext cx="845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/>
            <a:r>
              <a:rPr lang="en-US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1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ให้แสดงความประสงค์ ภายใน </a:t>
            </a:r>
            <a:r>
              <a:rPr lang="en-US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60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วันนับตั้งแต่วันกลับเข้ารับราชการ</a:t>
            </a:r>
          </a:p>
        </p:txBody>
      </p:sp>
      <p:sp>
        <p:nvSpPr>
          <p:cNvPr id="4" name="TextBox 14"/>
          <p:cNvSpPr txBox="1">
            <a:spLocks noChangeArrowheads="1"/>
          </p:cNvSpPr>
          <p:nvPr/>
        </p:nvSpPr>
        <p:spPr bwMode="auto">
          <a:xfrm>
            <a:off x="500063" y="5783263"/>
            <a:ext cx="8458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en-US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2 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ให้สมาชิกภาพสิ้นสุดลงนับถัดจากวันที่แสดงความประสงค์</a:t>
            </a:r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457200" y="2062163"/>
            <a:ext cx="8458200" cy="4619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th-TH" sz="24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   1. ถูกสั่งให้ออกจากราชการเพื่อไปรับราชการตามกฎหมายว่าด้วยการรับราชการทหาร     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457200" y="2484438"/>
            <a:ext cx="8458200" cy="12001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       2. ได้รับอนุมัติจากคณะรัฐมนตรีให้ไปปฏิบัติงานใดๆตาม พรฎ.ว่าด้วยการกำหนด </a:t>
            </a:r>
          </a:p>
          <a:p>
            <a:pPr marL="514350" indent="-514350">
              <a:defRPr/>
            </a:pPr>
            <a:r>
              <a:rPr lang="th-TH" sz="24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        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หลักเกณฑ์การสั่งให้ข้าราชการไปทำการซึ่งให้นับเวลาระหว่างนั้น</a:t>
            </a:r>
          </a:p>
          <a:p>
            <a:pPr marL="514350" indent="-514350">
              <a:defRPr/>
            </a:pP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            เหมือนเต็มเวลาราชการ  </a:t>
            </a:r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457200" y="4038600"/>
            <a:ext cx="8458200" cy="4619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th-TH" sz="24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   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4. อยู่ระหว่างร้องทุกข์หรืออุทธรณ์คำสั่งให้ออก ปลดออก หรือไล่ออกจากราชการ</a:t>
            </a:r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457200" y="3609975"/>
            <a:ext cx="8458200" cy="4619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th-TH" sz="24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   3. ถูกสั่งให้ออกจากราชการไว้ก่อน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3"/>
          <p:cNvSpPr txBox="1">
            <a:spLocks noChangeArrowheads="1"/>
          </p:cNvSpPr>
          <p:nvPr/>
        </p:nvSpPr>
        <p:spPr bwMode="auto">
          <a:xfrm>
            <a:off x="179388" y="3625850"/>
            <a:ext cx="8713787" cy="14462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3</a:t>
            </a:r>
            <a:r>
              <a:rPr lang="th-TH" sz="32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. </a:t>
            </a:r>
            <a:r>
              <a:rPr lang="th-TH" b="1" u="sng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ข้าราชการส่วนท้องถิ่น</a:t>
            </a:r>
            <a:r>
              <a:rPr lang="th-TH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ซึ่งเคยเป็นข้าราชการที่เข้ารับราชการก่อนวันที่ 27   </a:t>
            </a:r>
            <a:br>
              <a:rPr lang="th-TH" b="1" dirty="0">
                <a:latin typeface="BrowalliaUPC" pitchFamily="34" charset="-34"/>
                <a:cs typeface="BrowalliaUPC" pitchFamily="34" charset="-34"/>
              </a:rPr>
            </a:br>
            <a:r>
              <a:rPr lang="th-TH" b="1" dirty="0">
                <a:latin typeface="BrowalliaUPC" pitchFamily="34" charset="-34"/>
                <a:cs typeface="BrowalliaUPC" pitchFamily="34" charset="-34"/>
              </a:rPr>
              <a:t>    มีนาคม 2540 </a:t>
            </a:r>
            <a:r>
              <a:rPr lang="th-TH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และมีกฎหมาย หรือมติคณะรัฐมนตรี กำหนดให้มีการถ่ายโอน  </a:t>
            </a:r>
            <a:br>
              <a:rPr lang="th-TH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</a:br>
            <a:r>
              <a:rPr lang="th-TH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ภารกิจไปยังองค์กรปกครองส่วนท้องถิ่น</a:t>
            </a:r>
          </a:p>
        </p:txBody>
      </p:sp>
      <p:sp>
        <p:nvSpPr>
          <p:cNvPr id="25603" name="TextBox 14"/>
          <p:cNvSpPr txBox="1">
            <a:spLocks noChangeArrowheads="1"/>
          </p:cNvSpPr>
          <p:nvPr/>
        </p:nvSpPr>
        <p:spPr bwMode="auto">
          <a:xfrm>
            <a:off x="179388" y="1125538"/>
            <a:ext cx="8713787" cy="9540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buFontTx/>
              <a:buAutoNum type="arabicPeriod"/>
              <a:defRPr/>
            </a:pPr>
            <a:r>
              <a:rPr lang="th-TH" b="1" u="sng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ตุลาการศาลปกครอง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ซึ่งเคยเป็นข้าราชการที่เข้ารับราชการ ก่อนวันที่ 27 มีนาคม 2540</a:t>
            </a:r>
            <a:r>
              <a:rPr lang="th-TH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และลาออกจากราชการเพื่อไปเป็นตุลาการศาลปกครอง</a:t>
            </a:r>
            <a:endParaRPr lang="th-TH" b="1" dirty="0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25604" name="TextBox 22"/>
          <p:cNvSpPr txBox="1">
            <a:spLocks noChangeArrowheads="1"/>
          </p:cNvSpPr>
          <p:nvPr/>
        </p:nvSpPr>
        <p:spPr bwMode="auto">
          <a:xfrm>
            <a:off x="179388" y="5181600"/>
            <a:ext cx="8713787" cy="14462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4</a:t>
            </a:r>
            <a:r>
              <a:rPr lang="th-TH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. </a:t>
            </a:r>
            <a:r>
              <a:rPr lang="th-TH" b="1" u="sng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พนักงานมหาวิทยาลัย</a:t>
            </a:r>
            <a:r>
              <a:rPr lang="th-TH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ในกำกับของรัฐ  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ซึ่งเคยเป็นข้าราชการที่เข้ารับราชการ</a:t>
            </a:r>
            <a:br>
              <a:rPr lang="th-TH" b="1" dirty="0">
                <a:latin typeface="BrowalliaUPC" pitchFamily="34" charset="-34"/>
                <a:cs typeface="BrowalliaUPC" pitchFamily="34" charset="-34"/>
              </a:rPr>
            </a:br>
            <a:r>
              <a:rPr lang="th-TH" b="1" dirty="0">
                <a:latin typeface="BrowalliaUPC" pitchFamily="34" charset="-34"/>
                <a:cs typeface="BrowalliaUPC" pitchFamily="34" charset="-34"/>
              </a:rPr>
              <a:t>    ก่อนวันที่ 27 มีนาคม 2540 </a:t>
            </a:r>
            <a:r>
              <a:rPr lang="th-TH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และมีกฎหมายกำหนดให้มหาวิทยาลัยหรือ  </a:t>
            </a:r>
            <a:br>
              <a:rPr lang="th-TH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</a:br>
            <a:r>
              <a:rPr lang="th-TH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 สถาบันอุดมศึกษาของรัฐเป็นหน่วยงานในกำกับของรัฐ</a:t>
            </a:r>
          </a:p>
        </p:txBody>
      </p:sp>
      <p:sp>
        <p:nvSpPr>
          <p:cNvPr id="21509" name="TextBox 14"/>
          <p:cNvSpPr txBox="1">
            <a:spLocks noChangeArrowheads="1"/>
          </p:cNvSpPr>
          <p:nvPr/>
        </p:nvSpPr>
        <p:spPr bwMode="auto">
          <a:xfrm>
            <a:off x="179388" y="228600"/>
            <a:ext cx="8713787" cy="9239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th-TH" altLang="th-TH" sz="54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ให้รวมถึงบุคคลดังต่อไปนี้ด้วย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179388" y="2300288"/>
            <a:ext cx="8713787" cy="1384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defRPr/>
            </a:pPr>
            <a:r>
              <a:rPr lang="en-US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2.</a:t>
            </a:r>
            <a:r>
              <a:rPr lang="th-TH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b="1" u="sng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ข้าราชการ</a:t>
            </a:r>
            <a:r>
              <a:rPr lang="th-TH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ซึ่งเคยเป็นข้าราชการที่เข้ารับราชการก่อนวันที   27 มีนาคม 2540 </a:t>
            </a:r>
            <a:r>
              <a:rPr lang="th-TH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ซึ่งลาออกจากราชการและกลับเข้ารับราชการตั้งแต่ หมวด </a:t>
            </a:r>
            <a:r>
              <a:rPr lang="en-US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3</a:t>
            </a:r>
            <a:r>
              <a:rPr lang="th-TH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พรบ</a:t>
            </a:r>
            <a:r>
              <a:rPr lang="en-US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. </a:t>
            </a:r>
            <a:r>
              <a:rPr lang="th-TH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กบข</a:t>
            </a:r>
            <a:r>
              <a:rPr lang="en-US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.</a:t>
            </a:r>
            <a:r>
              <a:rPr lang="th-TH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ใช้บังคับ</a:t>
            </a:r>
            <a:endParaRPr lang="th-TH" b="1" dirty="0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6715125" y="2014538"/>
            <a:ext cx="1963738" cy="400050"/>
          </a:xfrm>
          <a:prstGeom prst="rect">
            <a:avLst/>
          </a:prstGeom>
          <a:solidFill>
            <a:srgbClr val="FFFF7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th-TH" altLang="th-TH" sz="2000" b="1">
                <a:solidFill>
                  <a:srgbClr val="C00000"/>
                </a:solidFill>
                <a:latin typeface="BrowalliaUPC" pitchFamily="34" charset="-34"/>
                <a:cs typeface="BrowalliaUPC" pitchFamily="34" charset="-34"/>
              </a:rPr>
              <a:t>มาตรา 35 พรบ.กบข.</a:t>
            </a:r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6715125" y="3240088"/>
            <a:ext cx="1963738" cy="400050"/>
          </a:xfrm>
          <a:prstGeom prst="rect">
            <a:avLst/>
          </a:prstGeom>
          <a:solidFill>
            <a:srgbClr val="FFFF7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th-TH" altLang="th-TH" sz="2000" b="1">
                <a:solidFill>
                  <a:srgbClr val="C00000"/>
                </a:solidFill>
                <a:latin typeface="BrowalliaUPC" pitchFamily="34" charset="-34"/>
                <a:cs typeface="BrowalliaUPC" pitchFamily="34" charset="-34"/>
              </a:rPr>
              <a:t>มาตรา 35 พรบ.กบข.</a:t>
            </a:r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6667500" y="4572000"/>
            <a:ext cx="2225675" cy="400050"/>
          </a:xfrm>
          <a:prstGeom prst="rect">
            <a:avLst/>
          </a:prstGeom>
          <a:solidFill>
            <a:srgbClr val="FFFF7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th-TH" altLang="th-TH" sz="2000" b="1">
                <a:solidFill>
                  <a:srgbClr val="C00000"/>
                </a:solidFill>
                <a:latin typeface="BrowalliaUPC" pitchFamily="34" charset="-34"/>
                <a:cs typeface="BrowalliaUPC" pitchFamily="34" charset="-34"/>
              </a:rPr>
              <a:t>มาตรา 70/1 พรบ.กบข.</a:t>
            </a: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6632575" y="6286500"/>
            <a:ext cx="2225675" cy="400050"/>
          </a:xfrm>
          <a:prstGeom prst="rect">
            <a:avLst/>
          </a:prstGeom>
          <a:solidFill>
            <a:srgbClr val="FFFF7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th-TH" altLang="th-TH" sz="2000" b="1">
                <a:solidFill>
                  <a:srgbClr val="C00000"/>
                </a:solidFill>
                <a:latin typeface="BrowalliaUPC" pitchFamily="34" charset="-34"/>
                <a:cs typeface="BrowalliaUPC" pitchFamily="34" charset="-34"/>
              </a:rPr>
              <a:t>มาตรา 70/6 พรบ.กบข.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03" grpId="0" animBg="1"/>
      <p:bldP spid="2560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179388" y="1714500"/>
            <a:ext cx="8713787" cy="19383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th-TH" sz="4000" b="1" dirty="0">
                <a:latin typeface="BrowalliaUPC" pitchFamily="34" charset="-34"/>
                <a:cs typeface="BrowalliaUPC" pitchFamily="34" charset="-34"/>
              </a:rPr>
              <a:t>     </a:t>
            </a:r>
            <a:r>
              <a:rPr lang="th-TH" sz="60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ข้าราชการที่เข้ารับราชการ</a:t>
            </a:r>
          </a:p>
          <a:p>
            <a:pPr marL="514350" indent="-514350">
              <a:defRPr/>
            </a:pPr>
            <a:r>
              <a:rPr lang="th-TH" sz="60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</a:t>
            </a:r>
            <a:r>
              <a:rPr lang="th-TH" sz="6000" b="1" u="sng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ก่อนวันที่ 27 มีนาคม 2540 </a:t>
            </a:r>
          </a:p>
        </p:txBody>
      </p:sp>
      <p:sp>
        <p:nvSpPr>
          <p:cNvPr id="4" name="TextBox 14"/>
          <p:cNvSpPr txBox="1">
            <a:spLocks noChangeArrowheads="1"/>
          </p:cNvSpPr>
          <p:nvPr/>
        </p:nvSpPr>
        <p:spPr bwMode="auto">
          <a:xfrm>
            <a:off x="214313" y="3429000"/>
            <a:ext cx="8713787" cy="19383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th-TH" sz="60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และปัจจุบัน </a:t>
            </a:r>
            <a:r>
              <a:rPr lang="th-TH" sz="36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(วันที่ กฎหมาย </a:t>
            </a:r>
            <a:r>
              <a:rPr lang="en-US" sz="36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Undo </a:t>
            </a:r>
            <a:r>
              <a:rPr lang="th-TH" sz="36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มีผลใช้บังคับ)</a:t>
            </a:r>
          </a:p>
          <a:p>
            <a:pPr marL="514350" indent="-514350">
              <a:defRPr/>
            </a:pPr>
            <a:r>
              <a:rPr lang="th-TH" sz="60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เป็นสมาชิก กบข.ไม่ว่าด้วยเหตุใดๆ</a:t>
            </a:r>
            <a:endParaRPr lang="th-TH" sz="6000" b="1" dirty="0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214313" y="5357813"/>
            <a:ext cx="8713787" cy="1446212"/>
          </a:xfrm>
          <a:prstGeom prst="rect">
            <a:avLst/>
          </a:prstGeom>
          <a:solidFill>
            <a:srgbClr val="FFFF7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th-TH" altLang="th-TH" sz="5400" b="1">
                <a:solidFill>
                  <a:srgbClr val="FF3300"/>
                </a:solidFill>
                <a:latin typeface="BrowalliaUPC" pitchFamily="34" charset="-34"/>
                <a:cs typeface="BrowalliaUPC" pitchFamily="34" charset="-34"/>
              </a:rPr>
              <a:t>   </a:t>
            </a:r>
            <a:r>
              <a:rPr lang="th-TH" altLang="th-TH" sz="8800" b="1">
                <a:solidFill>
                  <a:srgbClr val="FF3300"/>
                </a:solidFill>
                <a:latin typeface="BrowalliaUPC" pitchFamily="34" charset="-34"/>
                <a:cs typeface="BrowalliaUPC" pitchFamily="34" charset="-34"/>
              </a:rPr>
              <a:t>ได้สิทธิ </a:t>
            </a:r>
            <a:r>
              <a:rPr lang="en-US" altLang="th-TH" sz="8800" b="1">
                <a:solidFill>
                  <a:srgbClr val="FF3300"/>
                </a:solidFill>
                <a:latin typeface="BrowalliaUPC" pitchFamily="34" charset="-34"/>
                <a:cs typeface="BrowalliaUPC" pitchFamily="34" charset="-34"/>
              </a:rPr>
              <a:t>Undo </a:t>
            </a:r>
            <a:r>
              <a:rPr lang="th-TH" altLang="th-TH" sz="8800" b="1">
                <a:solidFill>
                  <a:srgbClr val="FF3300"/>
                </a:solidFill>
                <a:latin typeface="BrowalliaUPC" pitchFamily="34" charset="-34"/>
                <a:cs typeface="BrowalliaUPC" pitchFamily="34" charset="-34"/>
              </a:rPr>
              <a:t>ทุกคน</a:t>
            </a:r>
          </a:p>
        </p:txBody>
      </p:sp>
      <p:sp>
        <p:nvSpPr>
          <p:cNvPr id="22533" name="TextBox 14"/>
          <p:cNvSpPr txBox="1">
            <a:spLocks noChangeArrowheads="1"/>
          </p:cNvSpPr>
          <p:nvPr/>
        </p:nvSpPr>
        <p:spPr bwMode="auto">
          <a:xfrm>
            <a:off x="430213" y="357188"/>
            <a:ext cx="842803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th-TH" altLang="th-TH" sz="6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</a:t>
            </a:r>
            <a:r>
              <a:rPr lang="th-TH" altLang="th-TH" sz="8800" b="1">
                <a:latin typeface="BrowalliaUPC" pitchFamily="34" charset="-34"/>
                <a:cs typeface="BrowalliaUPC" pitchFamily="34" charset="-34"/>
              </a:rPr>
              <a:t>โดยสรุป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215900" y="1643063"/>
            <a:ext cx="8713788" cy="19383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th-TH" sz="4000" b="1" dirty="0">
                <a:latin typeface="BrowalliaUPC" pitchFamily="34" charset="-34"/>
                <a:cs typeface="BrowalliaUPC" pitchFamily="34" charset="-34"/>
              </a:rPr>
              <a:t>     </a:t>
            </a:r>
            <a:r>
              <a:rPr lang="th-TH" sz="60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ข้าราชการที่เข้ารับราชการ</a:t>
            </a:r>
          </a:p>
          <a:p>
            <a:pPr marL="514350" indent="-514350">
              <a:defRPr/>
            </a:pPr>
            <a:r>
              <a:rPr lang="th-TH" sz="60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</a:t>
            </a:r>
            <a:r>
              <a:rPr lang="th-TH" sz="6000" b="1" u="sng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หลังวันที่ 27 มีนาคม 2540 </a:t>
            </a:r>
          </a:p>
        </p:txBody>
      </p:sp>
      <p:sp>
        <p:nvSpPr>
          <p:cNvPr id="4" name="TextBox 14"/>
          <p:cNvSpPr txBox="1">
            <a:spLocks noChangeArrowheads="1"/>
          </p:cNvSpPr>
          <p:nvPr/>
        </p:nvSpPr>
        <p:spPr bwMode="auto">
          <a:xfrm>
            <a:off x="214313" y="3357563"/>
            <a:ext cx="8713787" cy="19383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th-TH" sz="60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และปัจจุบัน</a:t>
            </a:r>
            <a:r>
              <a:rPr lang="th-TH" sz="36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(วันที่ กฎหมาย </a:t>
            </a:r>
            <a:r>
              <a:rPr lang="en-US" sz="36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Undo </a:t>
            </a:r>
            <a:r>
              <a:rPr lang="th-TH" sz="36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มีผลใช้บังคับ)</a:t>
            </a:r>
          </a:p>
          <a:p>
            <a:pPr marL="514350" indent="-514350">
              <a:defRPr/>
            </a:pPr>
            <a:r>
              <a:rPr lang="th-TH" sz="60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เป็นสมาชิก กบข.ไม่ว่าด้วยเหตุใดๆ</a:t>
            </a:r>
            <a:endParaRPr lang="th-TH" sz="6000" b="1" dirty="0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214313" y="5143500"/>
            <a:ext cx="8713787" cy="1570038"/>
          </a:xfrm>
          <a:prstGeom prst="rect">
            <a:avLst/>
          </a:prstGeom>
          <a:solidFill>
            <a:srgbClr val="FFFF7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th-TH" altLang="th-TH" sz="6000" b="1">
                <a:solidFill>
                  <a:srgbClr val="FF3300"/>
                </a:solidFill>
                <a:latin typeface="BrowalliaUPC" pitchFamily="34" charset="-34"/>
                <a:cs typeface="BrowalliaUPC" pitchFamily="34" charset="-34"/>
              </a:rPr>
              <a:t>   </a:t>
            </a:r>
            <a:r>
              <a:rPr lang="th-TH" altLang="th-TH" sz="9600" b="1">
                <a:solidFill>
                  <a:srgbClr val="FF3300"/>
                </a:solidFill>
                <a:latin typeface="BrowalliaUPC" pitchFamily="34" charset="-34"/>
                <a:cs typeface="BrowalliaUPC" pitchFamily="34" charset="-34"/>
              </a:rPr>
              <a:t>ไม่ได้สิทธิ </a:t>
            </a:r>
            <a:r>
              <a:rPr lang="en-US" altLang="th-TH" sz="9600" b="1">
                <a:solidFill>
                  <a:srgbClr val="FF3300"/>
                </a:solidFill>
                <a:latin typeface="BrowalliaUPC" pitchFamily="34" charset="-34"/>
                <a:cs typeface="BrowalliaUPC" pitchFamily="34" charset="-34"/>
              </a:rPr>
              <a:t>Undo </a:t>
            </a:r>
            <a:r>
              <a:rPr lang="th-TH" altLang="th-TH" sz="3200" b="1">
                <a:solidFill>
                  <a:srgbClr val="FF3300"/>
                </a:solidFill>
                <a:latin typeface="BrowalliaUPC" pitchFamily="34" charset="-34"/>
                <a:cs typeface="BrowalliaUPC" pitchFamily="34" charset="-34"/>
              </a:rPr>
              <a:t>แม้แต่คนเดียว</a:t>
            </a:r>
          </a:p>
        </p:txBody>
      </p:sp>
      <p:sp>
        <p:nvSpPr>
          <p:cNvPr id="23557" name="TextBox 14"/>
          <p:cNvSpPr txBox="1">
            <a:spLocks noChangeArrowheads="1"/>
          </p:cNvSpPr>
          <p:nvPr/>
        </p:nvSpPr>
        <p:spPr bwMode="auto">
          <a:xfrm>
            <a:off x="0" y="214313"/>
            <a:ext cx="8713788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th-TH" altLang="th-TH" sz="6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</a:t>
            </a:r>
            <a:r>
              <a:rPr lang="th-TH" altLang="th-TH" sz="8800" b="1">
                <a:latin typeface="BrowalliaUPC" pitchFamily="34" charset="-34"/>
                <a:cs typeface="BrowalliaUPC" pitchFamily="34" charset="-34"/>
              </a:rPr>
              <a:t>ในทางกลับกัน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>
            <a:spLocks noChangeArrowheads="1"/>
          </p:cNvSpPr>
          <p:nvPr/>
        </p:nvSpPr>
        <p:spPr bwMode="auto">
          <a:xfrm>
            <a:off x="250825" y="428625"/>
            <a:ext cx="8569325" cy="2800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4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เพื่อประโยชน์ในการดำเนินการให้บทนิยามคำว่า </a:t>
            </a:r>
            <a:r>
              <a:rPr lang="en-US" sz="44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“</a:t>
            </a:r>
            <a:r>
              <a:rPr lang="th-TH" sz="44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ข้าราชการ</a:t>
            </a:r>
            <a:r>
              <a:rPr lang="en-US" sz="44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” </a:t>
            </a:r>
            <a:endParaRPr lang="th-TH" sz="4400" b="1" dirty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algn="ctr">
              <a:defRPr/>
            </a:pPr>
            <a:r>
              <a:rPr lang="th-TH" sz="44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ตามกฎหมาย </a:t>
            </a:r>
            <a:r>
              <a:rPr lang="en-US" sz="44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Undo</a:t>
            </a:r>
            <a:r>
              <a:rPr lang="th-TH" sz="44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</a:t>
            </a:r>
          </a:p>
          <a:p>
            <a:pPr algn="ctr">
              <a:defRPr/>
            </a:pPr>
            <a:r>
              <a:rPr lang="th-TH" sz="44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หมายความรวมถึงบุคคลตาม </a:t>
            </a:r>
            <a:r>
              <a:rPr lang="en-US" sz="44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1-4 </a:t>
            </a:r>
            <a:endParaRPr lang="th-TH" sz="4400" b="1" dirty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250825" y="3590925"/>
            <a:ext cx="8569325" cy="21240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4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และให้นำบทบัญญัติเกี่ยวกับข้าราชการตาม </a:t>
            </a:r>
          </a:p>
          <a:p>
            <a:pPr algn="ctr">
              <a:defRPr/>
            </a:pPr>
            <a:r>
              <a:rPr lang="th-TH" sz="4400" b="1" dirty="0" err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พรบ</a:t>
            </a:r>
            <a:r>
              <a:rPr lang="en-US" sz="44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. </a:t>
            </a:r>
            <a:r>
              <a:rPr lang="th-TH" sz="44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บำเหน็จบำนาญ </a:t>
            </a:r>
            <a:r>
              <a:rPr lang="en-US" sz="44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2494  </a:t>
            </a:r>
            <a:endParaRPr lang="th-TH" sz="4400" b="1" dirty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algn="ctr">
              <a:defRPr/>
            </a:pPr>
            <a:r>
              <a:rPr lang="th-TH" sz="44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มาใช้บังคับกับบุคคล </a:t>
            </a:r>
            <a:r>
              <a:rPr lang="en-US" sz="44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1-4 </a:t>
            </a:r>
            <a:endParaRPr lang="th-TH" sz="4400" b="1" dirty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24580" name="TextBox 8"/>
          <p:cNvSpPr txBox="1">
            <a:spLocks noChangeArrowheads="1"/>
          </p:cNvSpPr>
          <p:nvPr/>
        </p:nvSpPr>
        <p:spPr bwMode="auto">
          <a:xfrm>
            <a:off x="250825" y="5705475"/>
            <a:ext cx="8569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72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โดยอนุโลม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1143000" y="5072063"/>
            <a:ext cx="6716713" cy="1446212"/>
          </a:xfrm>
          <a:prstGeom prst="rect">
            <a:avLst/>
          </a:prstGeom>
          <a:solidFill>
            <a:srgbClr val="47FF4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8800" b="1">
                <a:solidFill>
                  <a:srgbClr val="000099"/>
                </a:solidFill>
                <a:latin typeface="BrowalliaUPC" pitchFamily="34" charset="-34"/>
                <a:cs typeface="BrowalliaUPC" pitchFamily="34" charset="-34"/>
              </a:rPr>
              <a:t>กฎหมาย </a:t>
            </a:r>
            <a:r>
              <a:rPr lang="en-US" altLang="th-TH" sz="8800" b="1">
                <a:solidFill>
                  <a:srgbClr val="000099"/>
                </a:solidFill>
                <a:latin typeface="BrowalliaUPC" pitchFamily="34" charset="-34"/>
                <a:cs typeface="BrowalliaUPC" pitchFamily="34" charset="-34"/>
              </a:rPr>
              <a:t>Undo</a:t>
            </a:r>
            <a:r>
              <a:rPr lang="th-TH" altLang="th-TH" sz="8800" b="1">
                <a:solidFill>
                  <a:srgbClr val="000099"/>
                </a:solidFill>
                <a:latin typeface="BrowalliaUPC" pitchFamily="34" charset="-34"/>
                <a:cs typeface="BrowalliaUPC" pitchFamily="34" charset="-34"/>
              </a:rPr>
              <a:t>     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357188"/>
            <a:ext cx="7697788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5"/>
          <p:cNvSpPr txBox="1">
            <a:spLocks noChangeArrowheads="1"/>
          </p:cNvSpPr>
          <p:nvPr/>
        </p:nvSpPr>
        <p:spPr bwMode="auto">
          <a:xfrm>
            <a:off x="-1143000" y="285750"/>
            <a:ext cx="914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88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ผู้รับบำนาญ</a:t>
            </a:r>
            <a:endParaRPr lang="th-TH" altLang="th-TH" sz="3600" b="1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381000" y="5783263"/>
            <a:ext cx="8763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2 </a:t>
            </a:r>
            <a:r>
              <a:rPr lang="th-TH" altLang="th-TH" sz="3600" b="1" u="sng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ไม่ต้องคืน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เงินสะสมและผลประโยชน์</a:t>
            </a: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400050" y="4443413"/>
            <a:ext cx="845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1 ให้ใช้สิทธิเลือก ตั้งแต่วันถัดจากวันที่กฎหมาย</a:t>
            </a:r>
          </a:p>
          <a:p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มีผลใช้บังคับ </a:t>
            </a:r>
            <a:r>
              <a:rPr lang="th-TH" altLang="th-TH" sz="3600" b="1" u="sng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ถึงวันที่ 30 มิถุนายน  2558</a:t>
            </a: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381000" y="1471613"/>
            <a:ext cx="9144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3600" b="1">
                <a:solidFill>
                  <a:srgbClr val="006600"/>
                </a:solidFill>
                <a:latin typeface="BrowalliaUPC" pitchFamily="34" charset="-34"/>
                <a:cs typeface="BrowalliaUPC" pitchFamily="34" charset="-34"/>
              </a:rPr>
              <a:t>  </a:t>
            </a:r>
          </a:p>
          <a:p>
            <a:r>
              <a:rPr lang="th-TH" altLang="th-TH" sz="3600" b="1">
                <a:latin typeface="BrowalliaUPC" pitchFamily="34" charset="-34"/>
                <a:cs typeface="BrowalliaUPC" pitchFamily="34" charset="-34"/>
              </a:rPr>
              <a:t>เคยเป็นสมาชิกกองทุนตาม มาตรา 36 พรบ. กบข. </a:t>
            </a:r>
          </a:p>
          <a:p>
            <a:r>
              <a:rPr lang="th-TH" altLang="th-TH" sz="3600" b="1">
                <a:latin typeface="BrowalliaUPC" pitchFamily="34" charset="-34"/>
                <a:cs typeface="BrowalliaUPC" pitchFamily="34" charset="-34"/>
              </a:rPr>
              <a:t>ในวันที่ออกจากราชการ</a:t>
            </a:r>
          </a:p>
          <a:p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และเป็นผู้รับบำนาญอยู่ในวันที่กฎหมาย </a:t>
            </a:r>
            <a:r>
              <a:rPr lang="en-US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Undo 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ใช้บังคับ</a:t>
            </a:r>
          </a:p>
          <a:p>
            <a:r>
              <a:rPr lang="th-TH" altLang="th-TH" sz="4800" b="1">
                <a:solidFill>
                  <a:srgbClr val="006600"/>
                </a:solidFill>
                <a:latin typeface="BrowalliaUPC" pitchFamily="34" charset="-34"/>
                <a:cs typeface="BrowalliaUPC" pitchFamily="34" charset="-34"/>
              </a:rPr>
              <a:t>ยังมีชีวิตอยู่  </a:t>
            </a:r>
          </a:p>
          <a:p>
            <a:endParaRPr lang="th-TH" altLang="th-TH" sz="3600" b="1">
              <a:solidFill>
                <a:srgbClr val="0066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pic>
        <p:nvPicPr>
          <p:cNvPr id="25606" name="Picture 11" descr="โครงการเงินกู้อเนกประสงค์สำหรับผู้รับบำนาญ บำเหน็จรายเดือน และผู้รับบำเหน็จพิเศษรายเดือน โดยนำสิทธิในบำเหน็จตกทอดไปเป็นหลักทรัพย์ประกันการกู้เงิน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285750"/>
            <a:ext cx="235743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0" grpId="0" autoUpdateAnimBg="0"/>
      <p:bldP spid="1638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9"/>
          <p:cNvSpPr txBox="1">
            <a:spLocks noChangeArrowheads="1"/>
          </p:cNvSpPr>
          <p:nvPr/>
        </p:nvSpPr>
        <p:spPr bwMode="auto">
          <a:xfrm>
            <a:off x="228600" y="3536950"/>
            <a:ext cx="9220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4 </a:t>
            </a:r>
            <a:r>
              <a:rPr lang="th-TH" altLang="th-TH" sz="4000" b="1" u="sng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ได้รับ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บำนาญตาม พรบ</a:t>
            </a:r>
            <a:r>
              <a:rPr lang="en-US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.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บำเหน็จบำนาญ </a:t>
            </a:r>
            <a:r>
              <a:rPr lang="en-US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2494</a:t>
            </a:r>
          </a:p>
          <a:p>
            <a:r>
              <a:rPr lang="en-US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ย้อนหลังตั้งแต่วันที่ออกจากราชการถึง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วันที่ 30 กันยายน 2558</a:t>
            </a:r>
            <a:r>
              <a:rPr lang="th-TH" altLang="th-TH" sz="40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altLang="th-TH" sz="4800" b="1" u="sng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โดยวิธีหักกลบลบกัน</a:t>
            </a:r>
          </a:p>
          <a:p>
            <a:r>
              <a:rPr lang="th-TH" altLang="th-TH" sz="4000" b="1" u="sng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    </a:t>
            </a:r>
            <a:endParaRPr lang="th-TH" altLang="th-TH" sz="4000" b="1" u="sng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26627" name="TextBox 14"/>
          <p:cNvSpPr txBox="1">
            <a:spLocks noChangeArrowheads="1"/>
          </p:cNvSpPr>
          <p:nvPr/>
        </p:nvSpPr>
        <p:spPr bwMode="auto">
          <a:xfrm>
            <a:off x="228600" y="533400"/>
            <a:ext cx="99822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3 </a:t>
            </a:r>
            <a:r>
              <a:rPr lang="th-TH" altLang="th-TH" sz="4000" b="1" u="sng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ต้องคืน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เงินประเดิม เงินชดเชย เงินสบทบ และ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ดอกผลของเงินดังกล่าว  </a:t>
            </a:r>
            <a:r>
              <a:rPr lang="th-TH" altLang="th-TH" sz="4400" b="1" u="sng">
                <a:solidFill>
                  <a:srgbClr val="006600"/>
                </a:solidFill>
                <a:latin typeface="BrowalliaUPC" pitchFamily="34" charset="-34"/>
                <a:cs typeface="BrowalliaUPC" pitchFamily="34" charset="-34"/>
              </a:rPr>
              <a:t>ที่กองทุนคำนวณให้</a:t>
            </a:r>
          </a:p>
          <a:p>
            <a:r>
              <a:rPr lang="th-TH" altLang="th-TH" sz="4000" b="1">
                <a:solidFill>
                  <a:srgbClr val="006600"/>
                </a:solidFill>
                <a:latin typeface="BrowalliaUPC" pitchFamily="34" charset="-34"/>
                <a:cs typeface="BrowalliaUPC" pitchFamily="34" charset="-34"/>
              </a:rPr>
              <a:t>   </a:t>
            </a:r>
            <a:r>
              <a:rPr lang="th-TH" altLang="th-TH" sz="4400" b="1" u="sng">
                <a:solidFill>
                  <a:srgbClr val="006600"/>
                </a:solidFill>
                <a:latin typeface="BrowalliaUPC" pitchFamily="34" charset="-34"/>
                <a:cs typeface="BrowalliaUPC" pitchFamily="34" charset="-34"/>
              </a:rPr>
              <a:t>ในวันปิดบัญชีเงินรายบุคคล 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</a:t>
            </a:r>
            <a:r>
              <a:rPr lang="th-TH" altLang="th-TH" sz="4800" b="1" u="sng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โดยวิธีหักกลบลบกัน</a:t>
            </a:r>
          </a:p>
          <a:p>
            <a:endParaRPr lang="th-TH" altLang="th-TH" sz="3200" b="1" u="sng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7"/>
          <p:cNvSpPr txBox="1">
            <a:spLocks noChangeArrowheads="1"/>
          </p:cNvSpPr>
          <p:nvPr/>
        </p:nvSpPr>
        <p:spPr bwMode="auto">
          <a:xfrm>
            <a:off x="685800" y="838200"/>
            <a:ext cx="80010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b="1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5.1 </a:t>
            </a:r>
            <a:r>
              <a:rPr lang="th-TH" altLang="th-TH" sz="3600" b="1">
                <a:latin typeface="BrowalliaUPC" pitchFamily="34" charset="-34"/>
                <a:cs typeface="BrowalliaUPC" pitchFamily="34" charset="-34"/>
              </a:rPr>
              <a:t>หากมีส่วนต่าง</a:t>
            </a:r>
            <a:r>
              <a:rPr lang="th-TH" altLang="th-TH" sz="3600" b="1" u="sng">
                <a:latin typeface="BrowalliaUPC" pitchFamily="34" charset="-34"/>
                <a:cs typeface="BrowalliaUPC" pitchFamily="34" charset="-34"/>
              </a:rPr>
              <a:t>ต้องชำระคืน</a:t>
            </a:r>
            <a:r>
              <a:rPr lang="th-TH" altLang="th-TH" sz="3600" b="1">
                <a:latin typeface="BrowalliaUPC" pitchFamily="34" charset="-34"/>
                <a:cs typeface="BrowalliaUPC" pitchFamily="34" charset="-34"/>
              </a:rPr>
              <a:t>ให้รัฐ ให้ชำระคืน</a:t>
            </a:r>
          </a:p>
          <a:p>
            <a:r>
              <a:rPr lang="th-TH" altLang="th-TH" sz="3600" b="1">
                <a:latin typeface="BrowalliaUPC" pitchFamily="34" charset="-34"/>
                <a:cs typeface="BrowalliaUPC" pitchFamily="34" charset="-34"/>
              </a:rPr>
              <a:t>        ภายใน 30 มิถุนายน 2558 </a:t>
            </a:r>
            <a:r>
              <a:rPr lang="th-TH" altLang="th-TH" b="1">
                <a:solidFill>
                  <a:srgbClr val="006600"/>
                </a:solidFill>
                <a:latin typeface="BrowalliaUPC" pitchFamily="34" charset="-34"/>
                <a:cs typeface="BrowalliaUPC" pitchFamily="34" charset="-34"/>
              </a:rPr>
              <a:t>  </a:t>
            </a:r>
            <a:r>
              <a:rPr lang="th-TH" altLang="th-TH" sz="4000" b="1">
                <a:solidFill>
                  <a:srgbClr val="006600"/>
                </a:solidFill>
                <a:latin typeface="BrowalliaUPC" pitchFamily="34" charset="-34"/>
                <a:cs typeface="BrowalliaUPC" pitchFamily="34" charset="-34"/>
              </a:rPr>
              <a:t>ชำระทั้งก้อนครั้งเดียว</a:t>
            </a:r>
            <a:endParaRPr lang="th-TH" altLang="th-TH" b="1">
              <a:solidFill>
                <a:srgbClr val="0066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27651" name="TextBox 14"/>
          <p:cNvSpPr txBox="1">
            <a:spLocks noChangeArrowheads="1"/>
          </p:cNvSpPr>
          <p:nvPr/>
        </p:nvSpPr>
        <p:spPr bwMode="auto">
          <a:xfrm>
            <a:off x="171450" y="228600"/>
            <a:ext cx="35766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5 เมื่อหักกลบลบกันแล้ว</a:t>
            </a:r>
          </a:p>
        </p:txBody>
      </p:sp>
      <p:sp>
        <p:nvSpPr>
          <p:cNvPr id="27652" name="TextBox 17"/>
          <p:cNvSpPr txBox="1">
            <a:spLocks noChangeArrowheads="1"/>
          </p:cNvSpPr>
          <p:nvPr/>
        </p:nvSpPr>
        <p:spPr bwMode="auto">
          <a:xfrm>
            <a:off x="609600" y="5286375"/>
            <a:ext cx="8610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3600" b="1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5.2</a:t>
            </a:r>
            <a:r>
              <a:rPr lang="th-TH" altLang="th-TH" sz="3600" b="1">
                <a:latin typeface="BrowalliaUPC" pitchFamily="34" charset="-34"/>
                <a:cs typeface="BrowalliaUPC" pitchFamily="34" charset="-34"/>
              </a:rPr>
              <a:t> หากมีส่วนต่างที่</a:t>
            </a:r>
            <a:r>
              <a:rPr lang="th-TH" altLang="th-TH" sz="3600" b="1" u="sng">
                <a:latin typeface="BrowalliaUPC" pitchFamily="34" charset="-34"/>
                <a:cs typeface="BrowalliaUPC" pitchFamily="34" charset="-34"/>
              </a:rPr>
              <a:t>รัฐต้องจ่ายคืน</a:t>
            </a:r>
            <a:r>
              <a:rPr lang="th-TH" altLang="th-TH" sz="3600" b="1">
                <a:latin typeface="BrowalliaUPC" pitchFamily="34" charset="-34"/>
                <a:cs typeface="BrowalliaUPC" pitchFamily="34" charset="-34"/>
              </a:rPr>
              <a:t> รัฐจะจ่ายคืนให้ตาม   </a:t>
            </a:r>
            <a:br>
              <a:rPr lang="th-TH" altLang="th-TH" sz="3600" b="1">
                <a:latin typeface="BrowalliaUPC" pitchFamily="34" charset="-34"/>
                <a:cs typeface="BrowalliaUPC" pitchFamily="34" charset="-34"/>
              </a:rPr>
            </a:br>
            <a:r>
              <a:rPr lang="th-TH" altLang="th-TH" sz="3600" b="1">
                <a:latin typeface="BrowalliaUPC" pitchFamily="34" charset="-34"/>
                <a:cs typeface="BrowalliaUPC" pitchFamily="34" charset="-34"/>
              </a:rPr>
              <a:t>       หลักเกณฑ์และวิธีการที่กระทรวงการคลัง กำหนด </a:t>
            </a:r>
            <a:br>
              <a:rPr lang="th-TH" altLang="th-TH" sz="3600" b="1">
                <a:latin typeface="BrowalliaUPC" pitchFamily="34" charset="-34"/>
                <a:cs typeface="BrowalliaUPC" pitchFamily="34" charset="-34"/>
              </a:rPr>
            </a:br>
            <a:r>
              <a:rPr lang="th-TH" altLang="th-TH" sz="3600" b="1">
                <a:latin typeface="BrowalliaUPC" pitchFamily="34" charset="-34"/>
                <a:cs typeface="BrowalliaUPC" pitchFamily="34" charset="-34"/>
              </a:rPr>
              <a:t>       </a:t>
            </a:r>
            <a:r>
              <a:rPr lang="th-TH" altLang="th-TH" sz="3200" b="1">
                <a:latin typeface="BrowalliaUPC" pitchFamily="34" charset="-34"/>
                <a:cs typeface="BrowalliaUPC" pitchFamily="34" charset="-34"/>
              </a:rPr>
              <a:t>(ตั้งแต่ 1 ตค. 58 เป็นต้นไป)</a:t>
            </a:r>
          </a:p>
        </p:txBody>
      </p:sp>
      <p:sp>
        <p:nvSpPr>
          <p:cNvPr id="27653" name="TextBox 14"/>
          <p:cNvSpPr txBox="1">
            <a:spLocks noChangeArrowheads="1"/>
          </p:cNvSpPr>
          <p:nvPr/>
        </p:nvSpPr>
        <p:spPr bwMode="auto">
          <a:xfrm>
            <a:off x="609600" y="1785938"/>
            <a:ext cx="8001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3600" b="1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   </a:t>
            </a:r>
            <a:r>
              <a:rPr lang="th-TH" altLang="th-TH" sz="60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หรือ</a:t>
            </a:r>
            <a:r>
              <a:rPr lang="th-TH" altLang="th-TH" sz="36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ให้</a:t>
            </a:r>
            <a:r>
              <a:rPr lang="th-TH" altLang="th-TH" sz="3600" b="1" u="sng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แบ่งชำระเงินเป็นส่วนๆ</a:t>
            </a:r>
            <a:r>
              <a:rPr lang="th-TH" altLang="th-TH" sz="36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ให้เสร็จสิ้น</a:t>
            </a:r>
          </a:p>
          <a:p>
            <a:r>
              <a:rPr lang="th-TH" altLang="th-TH" sz="36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        ตั้งแต่ </a:t>
            </a:r>
            <a:r>
              <a:rPr lang="en-US" altLang="th-TH" sz="36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1 </a:t>
            </a:r>
            <a:r>
              <a:rPr lang="th-TH" altLang="th-TH" sz="36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กรกฎาคม ถึง 30 กันยายน 2558</a:t>
            </a:r>
          </a:p>
        </p:txBody>
      </p:sp>
      <p:sp>
        <p:nvSpPr>
          <p:cNvPr id="27654" name="TextBox 14"/>
          <p:cNvSpPr txBox="1">
            <a:spLocks noChangeArrowheads="1"/>
          </p:cNvSpPr>
          <p:nvPr/>
        </p:nvSpPr>
        <p:spPr bwMode="auto">
          <a:xfrm>
            <a:off x="609600" y="3143250"/>
            <a:ext cx="8229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3600" b="1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   หากไม่สามารถชำระเงินคืนได้ภายในเวลาที่กำหนด</a:t>
            </a:r>
          </a:p>
          <a:p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    </a:t>
            </a:r>
            <a:r>
              <a:rPr lang="th-TH" altLang="th-TH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(30 กย. 58)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ให้ถือว่าการแสดงเจตนานั้น </a:t>
            </a:r>
            <a:r>
              <a:rPr lang="th-TH" altLang="th-TH" sz="3600" b="1" u="sng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เป็นอันสิ้นผล</a:t>
            </a:r>
            <a:r>
              <a:rPr lang="th-TH" altLang="th-TH" sz="36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    </a:t>
            </a:r>
            <a:br>
              <a:rPr lang="th-TH" altLang="th-TH" sz="36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</a:br>
            <a:r>
              <a:rPr lang="th-TH" altLang="th-TH" sz="36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        </a:t>
            </a:r>
            <a:r>
              <a:rPr lang="th-TH" altLang="th-TH" sz="3600" b="1">
                <a:solidFill>
                  <a:srgbClr val="006600"/>
                </a:solidFill>
                <a:latin typeface="BrowalliaUPC" pitchFamily="34" charset="-34"/>
                <a:cs typeface="BrowalliaUPC" pitchFamily="34" charset="-34"/>
              </a:rPr>
              <a:t>และหากได้ชำระเงินบางส่วนให้รัฐแล้ว รัฐจะคืนเงิน </a:t>
            </a:r>
            <a:br>
              <a:rPr lang="th-TH" altLang="th-TH" sz="3600" b="1">
                <a:solidFill>
                  <a:srgbClr val="006600"/>
                </a:solidFill>
                <a:latin typeface="BrowalliaUPC" pitchFamily="34" charset="-34"/>
                <a:cs typeface="BrowalliaUPC" pitchFamily="34" charset="-34"/>
              </a:rPr>
            </a:br>
            <a:r>
              <a:rPr lang="th-TH" altLang="th-TH" sz="3600" b="1">
                <a:solidFill>
                  <a:srgbClr val="006600"/>
                </a:solidFill>
                <a:latin typeface="BrowalliaUPC" pitchFamily="34" charset="-34"/>
                <a:cs typeface="BrowalliaUPC" pitchFamily="34" charset="-34"/>
              </a:rPr>
              <a:t>        กล่าวให้ผู้รับบำนาญนั้น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4"/>
          <p:cNvSpPr txBox="1">
            <a:spLocks noChangeArrowheads="1"/>
          </p:cNvSpPr>
          <p:nvPr/>
        </p:nvSpPr>
        <p:spPr bwMode="auto">
          <a:xfrm>
            <a:off x="-107950" y="2473325"/>
            <a:ext cx="8991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4000" b="1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</a:t>
            </a:r>
            <a:r>
              <a:rPr lang="en-US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7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เงินที่ได้รับคืนไม่ต้องนำส่งคลังเป็นรายได้แผ่นดิน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     และให้รัฐโดยกรมบัญชีกลางสามารถนำเงินที่ได้รับ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     คืนจากผู้รับบำนาญตาม 5.1 ไปจ่ายคืนให้ผู้รับ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     บำนาญ  ตาม 5.2 ได้  ส่วนที่เหลือให้นำส่งเข้า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     บัญชีเงินสำรอง ให้แล้วเสร็จภายใน มีนาคม </a:t>
            </a:r>
            <a:r>
              <a:rPr lang="en-US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2559</a:t>
            </a:r>
            <a:endParaRPr lang="th-TH" altLang="th-TH" sz="4000" b="1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28675" name="TextBox 14"/>
          <p:cNvSpPr txBox="1">
            <a:spLocks noChangeArrowheads="1"/>
          </p:cNvSpPr>
          <p:nvPr/>
        </p:nvSpPr>
        <p:spPr bwMode="auto">
          <a:xfrm>
            <a:off x="-180975" y="646113"/>
            <a:ext cx="8991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4000" b="1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 </a:t>
            </a:r>
            <a:r>
              <a:rPr lang="en-US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6  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ให้ผู้รับบำนาญตาม 5.1 คืนเงินให้รัฐผ่าน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      ส่วนราชการผู้เบิก  เพื่อนำส่งต่อให้กรมบัญชีกลาง</a:t>
            </a:r>
            <a:endParaRPr lang="th-TH" altLang="th-TH" sz="4000" b="1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4"/>
          <p:cNvSpPr txBox="1">
            <a:spLocks noChangeArrowheads="1"/>
          </p:cNvSpPr>
          <p:nvPr/>
        </p:nvSpPr>
        <p:spPr bwMode="auto">
          <a:xfrm>
            <a:off x="152400" y="685800"/>
            <a:ext cx="89916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4000" b="1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8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หากแสดงความประสงค์ไว้แล้ว และ</a:t>
            </a:r>
            <a:r>
              <a:rPr lang="th-TH" altLang="th-TH" sz="40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ถึงแก่ความตาย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ก่อนวันที่  </a:t>
            </a:r>
            <a:r>
              <a:rPr lang="en-US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1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ตุลาคม  2558   ให้ถือว่าการแสดง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ความประสงค์นั้น  </a:t>
            </a:r>
            <a:r>
              <a:rPr lang="th-TH" altLang="th-TH" sz="4000" b="1" u="sng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เป็นอันสิ้นผล</a:t>
            </a:r>
            <a:r>
              <a:rPr lang="th-TH" altLang="th-TH" sz="40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   และหากได้คืน</a:t>
            </a:r>
          </a:p>
          <a:p>
            <a:r>
              <a:rPr lang="th-TH" altLang="th-TH" sz="40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    เงินตาม 5.1 ให้รัฐแล้ว  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รัฐจะคืนเงินดังกล่าวให้กับ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ผู้รับบำนาญ หรือทายาทตาม ป</a:t>
            </a:r>
            <a:r>
              <a:rPr lang="en-US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.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พ</a:t>
            </a:r>
            <a:r>
              <a:rPr lang="en-US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.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พ</a:t>
            </a:r>
            <a:r>
              <a:rPr lang="en-US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. 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แล้วแต่กรณี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ต่อไป</a:t>
            </a:r>
          </a:p>
        </p:txBody>
      </p:sp>
      <p:sp>
        <p:nvSpPr>
          <p:cNvPr id="29699" name="TextBox 14"/>
          <p:cNvSpPr txBox="1">
            <a:spLocks noChangeArrowheads="1"/>
          </p:cNvSpPr>
          <p:nvPr/>
        </p:nvSpPr>
        <p:spPr bwMode="auto">
          <a:xfrm>
            <a:off x="228600" y="4533900"/>
            <a:ext cx="8915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9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altLang="th-TH" sz="4000" b="1" u="sng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จะได้รับ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บำนาญตาม พรบ</a:t>
            </a:r>
            <a:r>
              <a:rPr lang="en-US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.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บำเหน็จบำนาญ </a:t>
            </a:r>
            <a:r>
              <a:rPr lang="en-US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2494</a:t>
            </a:r>
          </a:p>
          <a:p>
            <a:r>
              <a:rPr lang="en-US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ตั้งแต่ 1 ตุลาคม 2558  เป็นต้นไปจนถึงวันที่เสียชีวิต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4"/>
          <p:cNvSpPr txBox="1">
            <a:spLocks noChangeArrowheads="1"/>
          </p:cNvSpPr>
          <p:nvPr/>
        </p:nvSpPr>
        <p:spPr bwMode="auto">
          <a:xfrm>
            <a:off x="304800" y="152400"/>
            <a:ext cx="8458200" cy="17541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th-TH" altLang="th-TH" sz="54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ให้รวมถึงผู้รับบำนาญที่เคยเป็นบุคคลดังต่อไปนี้ด้วย</a:t>
            </a:r>
          </a:p>
        </p:txBody>
      </p:sp>
      <p:pic>
        <p:nvPicPr>
          <p:cNvPr id="3072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916113"/>
            <a:ext cx="8280400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8"/>
          <p:cNvSpPr txBox="1">
            <a:spLocks noChangeArrowheads="1"/>
          </p:cNvSpPr>
          <p:nvPr/>
        </p:nvSpPr>
        <p:spPr bwMode="auto">
          <a:xfrm>
            <a:off x="250825" y="404813"/>
            <a:ext cx="8569325" cy="2800350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44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เพื่อประโยชน์ในการดำเนินการ</a:t>
            </a:r>
          </a:p>
          <a:p>
            <a:pPr algn="ctr"/>
            <a:r>
              <a:rPr lang="th-TH" altLang="th-TH" sz="44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ให้นำบทบัญญัติเกี่ยวกับผู้รับบำนาญตาม พรบ</a:t>
            </a:r>
            <a:r>
              <a:rPr lang="en-US" altLang="th-TH" sz="44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.Undo </a:t>
            </a:r>
            <a:r>
              <a:rPr lang="th-TH" altLang="th-TH" sz="44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มาใช้บังคับกับ</a:t>
            </a:r>
          </a:p>
          <a:p>
            <a:pPr algn="ctr"/>
            <a:r>
              <a:rPr lang="th-TH" altLang="th-TH" sz="44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ผู้รับบำนาญที่เคยเป็นบุคคล </a:t>
            </a:r>
            <a:r>
              <a:rPr lang="en-US" altLang="th-TH" sz="44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1-4 </a:t>
            </a:r>
            <a:endParaRPr lang="th-TH" altLang="th-TH" sz="4400" b="1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1747" name="TextBox 8"/>
          <p:cNvSpPr txBox="1">
            <a:spLocks noChangeArrowheads="1"/>
          </p:cNvSpPr>
          <p:nvPr/>
        </p:nvSpPr>
        <p:spPr bwMode="auto">
          <a:xfrm>
            <a:off x="250825" y="3233738"/>
            <a:ext cx="8569325" cy="2124075"/>
          </a:xfrm>
          <a:prstGeom prst="rect">
            <a:avLst/>
          </a:prstGeom>
          <a:solidFill>
            <a:srgbClr val="FFD34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44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ให้นำบทบัญญัติเกี่ยวกับผู้รับบำนาญตามพรบ</a:t>
            </a:r>
            <a:r>
              <a:rPr lang="en-US" altLang="th-TH" sz="44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. </a:t>
            </a:r>
            <a:r>
              <a:rPr lang="th-TH" altLang="th-TH" sz="44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บำเหน็จบำนาญ </a:t>
            </a:r>
            <a:r>
              <a:rPr lang="en-US" altLang="th-TH" sz="44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2494  </a:t>
            </a:r>
            <a:endParaRPr lang="th-TH" altLang="th-TH" sz="4400" b="1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algn="ctr"/>
            <a:r>
              <a:rPr lang="th-TH" altLang="th-TH" sz="44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มาใช้บังคับกับผู้รับบำนาญที่เคยเป็นบุคคล </a:t>
            </a:r>
            <a:r>
              <a:rPr lang="en-US" altLang="th-TH" sz="44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1-4 </a:t>
            </a:r>
            <a:endParaRPr lang="th-TH" altLang="th-TH" sz="4400" b="1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1748" name="TextBox 8"/>
          <p:cNvSpPr txBox="1">
            <a:spLocks noChangeArrowheads="1"/>
          </p:cNvSpPr>
          <p:nvPr/>
        </p:nvSpPr>
        <p:spPr bwMode="auto">
          <a:xfrm>
            <a:off x="250825" y="5429250"/>
            <a:ext cx="8569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72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โดยอนุโลม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9"/>
          <p:cNvSpPr txBox="1">
            <a:spLocks noChangeArrowheads="1"/>
          </p:cNvSpPr>
          <p:nvPr/>
        </p:nvSpPr>
        <p:spPr bwMode="auto">
          <a:xfrm>
            <a:off x="228600" y="342900"/>
            <a:ext cx="8610600" cy="28003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8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คิดเฉพาะ</a:t>
            </a:r>
          </a:p>
          <a:p>
            <a:r>
              <a:rPr lang="th-TH" altLang="th-TH" sz="96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เงินบำนาญ</a:t>
            </a:r>
            <a:r>
              <a:rPr lang="th-TH" altLang="th-TH" sz="8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เท่านั้น</a:t>
            </a:r>
          </a:p>
        </p:txBody>
      </p:sp>
      <p:sp>
        <p:nvSpPr>
          <p:cNvPr id="32771" name="TextBox 19"/>
          <p:cNvSpPr txBox="1">
            <a:spLocks noChangeArrowheads="1"/>
          </p:cNvSpPr>
          <p:nvPr/>
        </p:nvSpPr>
        <p:spPr bwMode="auto">
          <a:xfrm>
            <a:off x="228600" y="2854325"/>
            <a:ext cx="8610600" cy="2432050"/>
          </a:xfrm>
          <a:prstGeom prst="rect">
            <a:avLst/>
          </a:prstGeom>
          <a:solidFill>
            <a:srgbClr val="75FF75"/>
          </a:solidFill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8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ไม่นำ  </a:t>
            </a:r>
            <a:r>
              <a:rPr lang="th-TH" altLang="th-TH" sz="48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ชคบ.และ</a:t>
            </a:r>
            <a:r>
              <a:rPr lang="th-TH" altLang="th-TH" sz="44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เงินบำเหน็จดำรงชีพ </a:t>
            </a:r>
            <a:r>
              <a:rPr lang="th-TH" altLang="th-TH" sz="360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ครั้งที่ 1 และ 2 ที่ได้รับไปแล้ว  มาร่วมคำนวณในขั้นตอนการขอ </a:t>
            </a:r>
            <a:r>
              <a:rPr lang="en-US" altLang="th-TH" sz="360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Undo   </a:t>
            </a:r>
            <a:r>
              <a:rPr lang="th-TH" altLang="th-TH" sz="360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แต่จะนำมาคิดคำนวณให้ในภายหลัง</a:t>
            </a:r>
            <a:endParaRPr lang="th-TH" altLang="th-TH" sz="3600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" name="Explosion 2 3"/>
          <p:cNvSpPr/>
          <p:nvPr/>
        </p:nvSpPr>
        <p:spPr>
          <a:xfrm rot="2064651">
            <a:off x="4999321" y="152181"/>
            <a:ext cx="2723066" cy="1829237"/>
          </a:xfrm>
          <a:prstGeom prst="irregularSeal2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5847" name="TextBox 19"/>
          <p:cNvSpPr txBox="1">
            <a:spLocks noChangeArrowheads="1"/>
          </p:cNvSpPr>
          <p:nvPr/>
        </p:nvSpPr>
        <p:spPr bwMode="auto">
          <a:xfrm>
            <a:off x="5027613" y="304800"/>
            <a:ext cx="2667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>
              <a:defRPr/>
            </a:pPr>
            <a:r>
              <a:rPr lang="th-TH" altLang="th-TH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 </a:t>
            </a:r>
            <a:r>
              <a:rPr lang="en-US" altLang="th-TH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Note</a:t>
            </a:r>
            <a:endParaRPr lang="th-TH" altLang="th-TH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19"/>
          <p:cNvSpPr txBox="1">
            <a:spLocks noChangeArrowheads="1"/>
          </p:cNvSpPr>
          <p:nvPr/>
        </p:nvSpPr>
        <p:spPr bwMode="auto">
          <a:xfrm>
            <a:off x="228600" y="5181600"/>
            <a:ext cx="8610600" cy="17541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>
              <a:defRPr/>
            </a:pPr>
            <a:r>
              <a:rPr lang="th-TH" sz="7200" b="1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ไม่คิด  </a:t>
            </a:r>
            <a:r>
              <a:rPr lang="th-TH" sz="3600" dirty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ดอกเบี้ยทั้งในส่วนของเงินก้อนที่จะต้องคืน และผลต่างเงินบำนาญที่จะได้รับคืน</a:t>
            </a:r>
            <a:endParaRPr lang="th-TH" sz="3200" dirty="0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9"/>
          <p:cNvSpPr txBox="1">
            <a:spLocks noChangeArrowheads="1"/>
          </p:cNvSpPr>
          <p:nvPr/>
        </p:nvSpPr>
        <p:spPr bwMode="auto">
          <a:xfrm>
            <a:off x="228600" y="285750"/>
            <a:ext cx="8610600" cy="15700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48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การนำเงินมาคืน</a:t>
            </a:r>
          </a:p>
          <a:p>
            <a:r>
              <a:rPr lang="th-TH" altLang="th-TH" sz="48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กรณีขอแบ่งชำระเป็นส่วนๆ</a:t>
            </a:r>
          </a:p>
        </p:txBody>
      </p:sp>
      <p:sp>
        <p:nvSpPr>
          <p:cNvPr id="33795" name="TextBox 19"/>
          <p:cNvSpPr txBox="1">
            <a:spLocks noChangeArrowheads="1"/>
          </p:cNvSpPr>
          <p:nvPr/>
        </p:nvSpPr>
        <p:spPr bwMode="auto">
          <a:xfrm>
            <a:off x="5775325" y="304800"/>
            <a:ext cx="2667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6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altLang="th-TH" sz="5400" b="1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Note</a:t>
            </a:r>
            <a:endParaRPr lang="th-TH" altLang="th-TH" sz="5400" b="1">
              <a:solidFill>
                <a:schemeClr val="bg1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2" name="สี่เหลี่ยมผืนผ้ามุมมน 1"/>
          <p:cNvSpPr/>
          <p:nvPr/>
        </p:nvSpPr>
        <p:spPr>
          <a:xfrm>
            <a:off x="1475656" y="2357430"/>
            <a:ext cx="1368152" cy="1080120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360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1475656" y="3725582"/>
            <a:ext cx="1368152" cy="1080120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360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1475656" y="5165742"/>
            <a:ext cx="1368152" cy="108012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360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0" name="TextBox 19"/>
          <p:cNvSpPr txBox="1">
            <a:spLocks noChangeArrowheads="1"/>
          </p:cNvSpPr>
          <p:nvPr/>
        </p:nvSpPr>
        <p:spPr bwMode="auto">
          <a:xfrm>
            <a:off x="1547813" y="2554288"/>
            <a:ext cx="1238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3600" b="1">
                <a:latin typeface="BrowalliaUPC" pitchFamily="34" charset="-34"/>
                <a:cs typeface="BrowalliaUPC" pitchFamily="34" charset="-34"/>
              </a:rPr>
              <a:t>งวด 1</a:t>
            </a:r>
          </a:p>
        </p:txBody>
      </p:sp>
      <p:sp>
        <p:nvSpPr>
          <p:cNvPr id="11" name="TextBox 19"/>
          <p:cNvSpPr txBox="1">
            <a:spLocks noChangeArrowheads="1"/>
          </p:cNvSpPr>
          <p:nvPr/>
        </p:nvSpPr>
        <p:spPr bwMode="auto">
          <a:xfrm>
            <a:off x="1547813" y="3922713"/>
            <a:ext cx="1238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3600" b="1">
                <a:latin typeface="BrowalliaUPC" pitchFamily="34" charset="-34"/>
                <a:cs typeface="BrowalliaUPC" pitchFamily="34" charset="-34"/>
              </a:rPr>
              <a:t>งวด 2</a:t>
            </a:r>
          </a:p>
        </p:txBody>
      </p:sp>
      <p:sp>
        <p:nvSpPr>
          <p:cNvPr id="12" name="TextBox 19"/>
          <p:cNvSpPr txBox="1">
            <a:spLocks noChangeArrowheads="1"/>
          </p:cNvSpPr>
          <p:nvPr/>
        </p:nvSpPr>
        <p:spPr bwMode="auto">
          <a:xfrm>
            <a:off x="1604963" y="5434013"/>
            <a:ext cx="1238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3600" b="1">
                <a:latin typeface="BrowalliaUPC" pitchFamily="34" charset="-34"/>
                <a:cs typeface="BrowalliaUPC" pitchFamily="34" charset="-34"/>
              </a:rPr>
              <a:t>งวด 3</a:t>
            </a:r>
          </a:p>
        </p:txBody>
      </p:sp>
      <p:sp>
        <p:nvSpPr>
          <p:cNvPr id="13" name="TextBox 19"/>
          <p:cNvSpPr txBox="1">
            <a:spLocks noChangeArrowheads="1"/>
          </p:cNvSpPr>
          <p:nvPr/>
        </p:nvSpPr>
        <p:spPr bwMode="auto">
          <a:xfrm>
            <a:off x="395288" y="2574925"/>
            <a:ext cx="984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2400" b="1">
                <a:latin typeface="BrowalliaUPC" pitchFamily="34" charset="-34"/>
                <a:cs typeface="BrowalliaUPC" pitchFamily="34" charset="-34"/>
              </a:rPr>
              <a:t>งวดละ</a:t>
            </a:r>
          </a:p>
          <a:p>
            <a:r>
              <a:rPr lang="th-TH" altLang="th-TH" sz="2400" b="1">
                <a:latin typeface="BrowalliaUPC" pitchFamily="34" charset="-34"/>
                <a:cs typeface="BrowalliaUPC" pitchFamily="34" charset="-34"/>
              </a:rPr>
              <a:t>เท่าๆกัน</a:t>
            </a:r>
          </a:p>
        </p:txBody>
      </p:sp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395288" y="3870325"/>
            <a:ext cx="984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2400" b="1">
                <a:latin typeface="BrowalliaUPC" pitchFamily="34" charset="-34"/>
                <a:cs typeface="BrowalliaUPC" pitchFamily="34" charset="-34"/>
              </a:rPr>
              <a:t>งวดละ</a:t>
            </a:r>
          </a:p>
          <a:p>
            <a:r>
              <a:rPr lang="th-TH" altLang="th-TH" sz="2400" b="1">
                <a:latin typeface="BrowalliaUPC" pitchFamily="34" charset="-34"/>
                <a:cs typeface="BrowalliaUPC" pitchFamily="34" charset="-34"/>
              </a:rPr>
              <a:t>เท่าๆกัน</a:t>
            </a:r>
          </a:p>
        </p:txBody>
      </p:sp>
      <p:sp>
        <p:nvSpPr>
          <p:cNvPr id="15" name="TextBox 19"/>
          <p:cNvSpPr txBox="1">
            <a:spLocks noChangeArrowheads="1"/>
          </p:cNvSpPr>
          <p:nvPr/>
        </p:nvSpPr>
        <p:spPr bwMode="auto">
          <a:xfrm>
            <a:off x="395288" y="5157788"/>
            <a:ext cx="984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2400" b="1">
                <a:latin typeface="BrowalliaUPC" pitchFamily="34" charset="-34"/>
                <a:cs typeface="BrowalliaUPC" pitchFamily="34" charset="-34"/>
              </a:rPr>
              <a:t>งวดละ</a:t>
            </a:r>
          </a:p>
          <a:p>
            <a:r>
              <a:rPr lang="th-TH" altLang="th-TH" sz="2400" b="1">
                <a:latin typeface="BrowalliaUPC" pitchFamily="34" charset="-34"/>
                <a:cs typeface="BrowalliaUPC" pitchFamily="34" charset="-34"/>
              </a:rPr>
              <a:t>เท่าๆกัน</a:t>
            </a:r>
          </a:p>
          <a:p>
            <a:r>
              <a:rPr lang="en-US" altLang="th-TH" sz="3200" b="1">
                <a:latin typeface="BrowalliaUPC" pitchFamily="34" charset="-34"/>
                <a:cs typeface="BrowalliaUPC" pitchFamily="34" charset="-34"/>
              </a:rPr>
              <a:t>+</a:t>
            </a:r>
            <a:r>
              <a:rPr lang="th-TH" altLang="th-TH" sz="3200" b="1">
                <a:latin typeface="BrowalliaUPC" pitchFamily="34" charset="-34"/>
                <a:cs typeface="BrowalliaUPC" pitchFamily="34" charset="-34"/>
              </a:rPr>
              <a:t>เศษ</a:t>
            </a:r>
          </a:p>
        </p:txBody>
      </p:sp>
      <p:sp>
        <p:nvSpPr>
          <p:cNvPr id="16" name="TextBox 19"/>
          <p:cNvSpPr txBox="1">
            <a:spLocks noChangeArrowheads="1"/>
          </p:cNvSpPr>
          <p:nvPr/>
        </p:nvSpPr>
        <p:spPr bwMode="auto">
          <a:xfrm>
            <a:off x="3155950" y="2144713"/>
            <a:ext cx="1703388" cy="4524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lIns="91436" tIns="45718" rIns="91436" bIns="45718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th-TH" altLang="th-TH" sz="2400" b="1" dirty="0" smtClean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กรกฎาคม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7" name="TextBox 19"/>
          <p:cNvSpPr txBox="1">
            <a:spLocks noChangeArrowheads="1"/>
          </p:cNvSpPr>
          <p:nvPr/>
        </p:nvSpPr>
        <p:spPr bwMode="auto">
          <a:xfrm>
            <a:off x="4884738" y="2144713"/>
            <a:ext cx="1703387" cy="452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lIns="91436" tIns="45718" rIns="91436" bIns="45718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th-TH" altLang="th-TH" sz="2400" b="1" dirty="0" smtClean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สิงหาคม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6613525" y="2144713"/>
            <a:ext cx="1703388" cy="4524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91436" tIns="45718" rIns="91436" bIns="45718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th-TH" altLang="th-TH" sz="2400" b="1" dirty="0" smtClean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กันยายน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altLang="th-TH" sz="2400" b="1" dirty="0" smtClean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1" name="สี่เหลี่ยมผืนผ้ามุมมน 30"/>
          <p:cNvSpPr/>
          <p:nvPr/>
        </p:nvSpPr>
        <p:spPr>
          <a:xfrm>
            <a:off x="3636243" y="3009145"/>
            <a:ext cx="720080" cy="50231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2" name="TextBox 19"/>
          <p:cNvSpPr txBox="1">
            <a:spLocks noChangeArrowheads="1"/>
          </p:cNvSpPr>
          <p:nvPr/>
        </p:nvSpPr>
        <p:spPr bwMode="auto">
          <a:xfrm>
            <a:off x="3635375" y="3079750"/>
            <a:ext cx="7921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1600" b="1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งวด 1</a:t>
            </a:r>
          </a:p>
        </p:txBody>
      </p:sp>
      <p:sp>
        <p:nvSpPr>
          <p:cNvPr id="35" name="สี่เหลี่ยมผืนผ้ามุมมน 34"/>
          <p:cNvSpPr/>
          <p:nvPr/>
        </p:nvSpPr>
        <p:spPr>
          <a:xfrm>
            <a:off x="5364360" y="4377297"/>
            <a:ext cx="720080" cy="502311"/>
          </a:xfrm>
          <a:prstGeom prst="round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6" name="TextBox 19"/>
          <p:cNvSpPr txBox="1">
            <a:spLocks noChangeArrowheads="1"/>
          </p:cNvSpPr>
          <p:nvPr/>
        </p:nvSpPr>
        <p:spPr bwMode="auto">
          <a:xfrm>
            <a:off x="5364163" y="4448175"/>
            <a:ext cx="7921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1600" b="1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งวด 2</a:t>
            </a:r>
          </a:p>
        </p:txBody>
      </p:sp>
      <p:sp>
        <p:nvSpPr>
          <p:cNvPr id="37" name="สี่เหลี่ยมผืนผ้ามุมมน 36"/>
          <p:cNvSpPr/>
          <p:nvPr/>
        </p:nvSpPr>
        <p:spPr>
          <a:xfrm>
            <a:off x="7020272" y="5819202"/>
            <a:ext cx="720080" cy="502311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8" name="TextBox 19"/>
          <p:cNvSpPr txBox="1">
            <a:spLocks noChangeArrowheads="1"/>
          </p:cNvSpPr>
          <p:nvPr/>
        </p:nvSpPr>
        <p:spPr bwMode="auto">
          <a:xfrm>
            <a:off x="7019925" y="5889625"/>
            <a:ext cx="7921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1600" b="1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งวด 3</a:t>
            </a:r>
          </a:p>
        </p:txBody>
      </p:sp>
      <p:sp>
        <p:nvSpPr>
          <p:cNvPr id="42" name="สี่เหลี่ยมผืนผ้ามุมมน 41"/>
          <p:cNvSpPr/>
          <p:nvPr/>
        </p:nvSpPr>
        <p:spPr>
          <a:xfrm>
            <a:off x="3635896" y="2996952"/>
            <a:ext cx="720080" cy="50231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3" name="TextBox 19"/>
          <p:cNvSpPr txBox="1">
            <a:spLocks noChangeArrowheads="1"/>
          </p:cNvSpPr>
          <p:nvPr/>
        </p:nvSpPr>
        <p:spPr bwMode="auto">
          <a:xfrm>
            <a:off x="3635375" y="3067050"/>
            <a:ext cx="7921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1600" b="1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งวด 1</a:t>
            </a:r>
          </a:p>
        </p:txBody>
      </p:sp>
      <p:sp>
        <p:nvSpPr>
          <p:cNvPr id="44" name="สี่เหลี่ยมผืนผ้ามุมมน 43"/>
          <p:cNvSpPr/>
          <p:nvPr/>
        </p:nvSpPr>
        <p:spPr>
          <a:xfrm>
            <a:off x="5292080" y="2996952"/>
            <a:ext cx="720080" cy="50231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5" name="TextBox 19"/>
          <p:cNvSpPr txBox="1">
            <a:spLocks noChangeArrowheads="1"/>
          </p:cNvSpPr>
          <p:nvPr/>
        </p:nvSpPr>
        <p:spPr bwMode="auto">
          <a:xfrm>
            <a:off x="5292725" y="3067050"/>
            <a:ext cx="7921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1600" b="1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งวด 1</a:t>
            </a:r>
          </a:p>
        </p:txBody>
      </p:sp>
      <p:sp>
        <p:nvSpPr>
          <p:cNvPr id="46" name="สี่เหลี่ยมผืนผ้ามุมมน 45"/>
          <p:cNvSpPr/>
          <p:nvPr/>
        </p:nvSpPr>
        <p:spPr>
          <a:xfrm>
            <a:off x="7020272" y="2996952"/>
            <a:ext cx="720080" cy="50231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7" name="TextBox 19"/>
          <p:cNvSpPr txBox="1">
            <a:spLocks noChangeArrowheads="1"/>
          </p:cNvSpPr>
          <p:nvPr/>
        </p:nvSpPr>
        <p:spPr bwMode="auto">
          <a:xfrm>
            <a:off x="7019925" y="3067050"/>
            <a:ext cx="7921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1600" b="1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งวด 1</a:t>
            </a:r>
          </a:p>
        </p:txBody>
      </p:sp>
      <p:sp>
        <p:nvSpPr>
          <p:cNvPr id="48" name="สี่เหลี่ยมผืนผ้ามุมมน 47"/>
          <p:cNvSpPr/>
          <p:nvPr/>
        </p:nvSpPr>
        <p:spPr>
          <a:xfrm>
            <a:off x="5292080" y="4366849"/>
            <a:ext cx="720080" cy="502311"/>
          </a:xfrm>
          <a:prstGeom prst="round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9" name="TextBox 19"/>
          <p:cNvSpPr txBox="1">
            <a:spLocks noChangeArrowheads="1"/>
          </p:cNvSpPr>
          <p:nvPr/>
        </p:nvSpPr>
        <p:spPr bwMode="auto">
          <a:xfrm>
            <a:off x="5292725" y="4437063"/>
            <a:ext cx="7921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1600" b="1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งวด 2</a:t>
            </a:r>
          </a:p>
        </p:txBody>
      </p:sp>
      <p:sp>
        <p:nvSpPr>
          <p:cNvPr id="50" name="สี่เหลี่ยมผืนผ้ามุมมน 49"/>
          <p:cNvSpPr/>
          <p:nvPr/>
        </p:nvSpPr>
        <p:spPr>
          <a:xfrm>
            <a:off x="7020272" y="4365104"/>
            <a:ext cx="720080" cy="502311"/>
          </a:xfrm>
          <a:prstGeom prst="round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51" name="TextBox 19"/>
          <p:cNvSpPr txBox="1">
            <a:spLocks noChangeArrowheads="1"/>
          </p:cNvSpPr>
          <p:nvPr/>
        </p:nvSpPr>
        <p:spPr bwMode="auto">
          <a:xfrm>
            <a:off x="7019925" y="4435475"/>
            <a:ext cx="7921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1600" b="1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งวด 2</a:t>
            </a:r>
          </a:p>
        </p:txBody>
      </p:sp>
      <p:sp>
        <p:nvSpPr>
          <p:cNvPr id="52" name="สี่เหลี่ยมผืนผ้ามุมมน 51"/>
          <p:cNvSpPr/>
          <p:nvPr/>
        </p:nvSpPr>
        <p:spPr>
          <a:xfrm>
            <a:off x="7020272" y="5807009"/>
            <a:ext cx="720080" cy="502311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7019925" y="5876925"/>
            <a:ext cx="7921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1600" b="1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งวด 3</a:t>
            </a:r>
          </a:p>
        </p:txBody>
      </p:sp>
      <p:sp>
        <p:nvSpPr>
          <p:cNvPr id="54" name="คูณ 53"/>
          <p:cNvSpPr/>
          <p:nvPr/>
        </p:nvSpPr>
        <p:spPr>
          <a:xfrm>
            <a:off x="3105150" y="2801938"/>
            <a:ext cx="1827213" cy="914400"/>
          </a:xfrm>
          <a:prstGeom prst="mathMultiply">
            <a:avLst>
              <a:gd name="adj1" fmla="val 11832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55" name="คูณ 54"/>
          <p:cNvSpPr/>
          <p:nvPr/>
        </p:nvSpPr>
        <p:spPr>
          <a:xfrm>
            <a:off x="4716463" y="2852738"/>
            <a:ext cx="1827212" cy="914400"/>
          </a:xfrm>
          <a:prstGeom prst="mathMultiply">
            <a:avLst>
              <a:gd name="adj1" fmla="val 11832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56" name="คูณ 55"/>
          <p:cNvSpPr/>
          <p:nvPr/>
        </p:nvSpPr>
        <p:spPr>
          <a:xfrm>
            <a:off x="4760913" y="4170363"/>
            <a:ext cx="1827212" cy="914400"/>
          </a:xfrm>
          <a:prstGeom prst="mathMultiply">
            <a:avLst>
              <a:gd name="adj1" fmla="val 11832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357563" y="2714625"/>
            <a:ext cx="1285875" cy="3643313"/>
          </a:xfrm>
          <a:prstGeom prst="rect">
            <a:avLst/>
          </a:prstGeom>
          <a:solidFill>
            <a:srgbClr val="FFFF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63" name="สี่เหลี่ยมผืนผ้ามุมมน 36"/>
          <p:cNvSpPr/>
          <p:nvPr/>
        </p:nvSpPr>
        <p:spPr>
          <a:xfrm>
            <a:off x="3643653" y="5072218"/>
            <a:ext cx="720080" cy="502311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64" name="TextBox 19"/>
          <p:cNvSpPr txBox="1">
            <a:spLocks noChangeArrowheads="1"/>
          </p:cNvSpPr>
          <p:nvPr/>
        </p:nvSpPr>
        <p:spPr bwMode="auto">
          <a:xfrm>
            <a:off x="3643313" y="5141913"/>
            <a:ext cx="792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2400" b="1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งวด 3</a:t>
            </a:r>
          </a:p>
        </p:txBody>
      </p:sp>
      <p:sp>
        <p:nvSpPr>
          <p:cNvPr id="65" name="สี่เหลี่ยมผืนผ้ามุมมน 45"/>
          <p:cNvSpPr/>
          <p:nvPr/>
        </p:nvSpPr>
        <p:spPr>
          <a:xfrm>
            <a:off x="3637308" y="3500438"/>
            <a:ext cx="720080" cy="50231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66" name="TextBox 19"/>
          <p:cNvSpPr txBox="1">
            <a:spLocks noChangeArrowheads="1"/>
          </p:cNvSpPr>
          <p:nvPr/>
        </p:nvSpPr>
        <p:spPr bwMode="auto">
          <a:xfrm>
            <a:off x="3636963" y="3570288"/>
            <a:ext cx="792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2400" b="1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งวด 1</a:t>
            </a:r>
          </a:p>
        </p:txBody>
      </p:sp>
      <p:sp>
        <p:nvSpPr>
          <p:cNvPr id="67" name="สี่เหลี่ยมผืนผ้ามุมมน 49"/>
          <p:cNvSpPr/>
          <p:nvPr/>
        </p:nvSpPr>
        <p:spPr>
          <a:xfrm>
            <a:off x="3637606" y="4286256"/>
            <a:ext cx="720080" cy="502311"/>
          </a:xfrm>
          <a:prstGeom prst="round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68" name="TextBox 19"/>
          <p:cNvSpPr txBox="1">
            <a:spLocks noChangeArrowheads="1"/>
          </p:cNvSpPr>
          <p:nvPr/>
        </p:nvSpPr>
        <p:spPr bwMode="auto">
          <a:xfrm>
            <a:off x="3636963" y="4356100"/>
            <a:ext cx="792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2400" b="1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งวด 2</a:t>
            </a:r>
          </a:p>
        </p:txBody>
      </p:sp>
      <p:sp>
        <p:nvSpPr>
          <p:cNvPr id="71" name="Plus 70"/>
          <p:cNvSpPr/>
          <p:nvPr/>
        </p:nvSpPr>
        <p:spPr>
          <a:xfrm>
            <a:off x="3643313" y="3859213"/>
            <a:ext cx="714375" cy="557212"/>
          </a:xfrm>
          <a:prstGeom prst="mathPlus">
            <a:avLst>
              <a:gd name="adj1" fmla="val 15728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72" name="Plus 71"/>
          <p:cNvSpPr/>
          <p:nvPr/>
        </p:nvSpPr>
        <p:spPr>
          <a:xfrm>
            <a:off x="3649663" y="4645025"/>
            <a:ext cx="714375" cy="557213"/>
          </a:xfrm>
          <a:prstGeom prst="mathPlus">
            <a:avLst>
              <a:gd name="adj1" fmla="val 15728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072063" y="2714625"/>
            <a:ext cx="1285875" cy="3643313"/>
          </a:xfrm>
          <a:prstGeom prst="rect">
            <a:avLst/>
          </a:prstGeom>
          <a:solidFill>
            <a:srgbClr val="FFFF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74" name="สี่เหลี่ยมผืนผ้ามุมมน 36"/>
          <p:cNvSpPr/>
          <p:nvPr/>
        </p:nvSpPr>
        <p:spPr>
          <a:xfrm>
            <a:off x="5358165" y="5072218"/>
            <a:ext cx="720080" cy="502311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75" name="TextBox 19"/>
          <p:cNvSpPr txBox="1">
            <a:spLocks noChangeArrowheads="1"/>
          </p:cNvSpPr>
          <p:nvPr/>
        </p:nvSpPr>
        <p:spPr bwMode="auto">
          <a:xfrm>
            <a:off x="5357813" y="5141913"/>
            <a:ext cx="792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2400" b="1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งวด 3</a:t>
            </a:r>
          </a:p>
        </p:txBody>
      </p:sp>
      <p:sp>
        <p:nvSpPr>
          <p:cNvPr id="76" name="สี่เหลี่ยมผืนผ้ามุมมน 45"/>
          <p:cNvSpPr/>
          <p:nvPr/>
        </p:nvSpPr>
        <p:spPr>
          <a:xfrm>
            <a:off x="5351820" y="3500438"/>
            <a:ext cx="720080" cy="50231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77" name="TextBox 19"/>
          <p:cNvSpPr txBox="1">
            <a:spLocks noChangeArrowheads="1"/>
          </p:cNvSpPr>
          <p:nvPr/>
        </p:nvSpPr>
        <p:spPr bwMode="auto">
          <a:xfrm>
            <a:off x="5351463" y="3570288"/>
            <a:ext cx="792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2400" b="1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งวด 1</a:t>
            </a:r>
          </a:p>
        </p:txBody>
      </p:sp>
      <p:sp>
        <p:nvSpPr>
          <p:cNvPr id="78" name="สี่เหลี่ยมผืนผ้ามุมมน 49"/>
          <p:cNvSpPr/>
          <p:nvPr/>
        </p:nvSpPr>
        <p:spPr>
          <a:xfrm>
            <a:off x="5352118" y="4286256"/>
            <a:ext cx="720080" cy="502311"/>
          </a:xfrm>
          <a:prstGeom prst="round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79" name="TextBox 19"/>
          <p:cNvSpPr txBox="1">
            <a:spLocks noChangeArrowheads="1"/>
          </p:cNvSpPr>
          <p:nvPr/>
        </p:nvSpPr>
        <p:spPr bwMode="auto">
          <a:xfrm>
            <a:off x="5351463" y="4356100"/>
            <a:ext cx="792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2400" b="1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งวด 2</a:t>
            </a:r>
          </a:p>
        </p:txBody>
      </p:sp>
      <p:sp>
        <p:nvSpPr>
          <p:cNvPr id="80" name="Plus 79"/>
          <p:cNvSpPr/>
          <p:nvPr/>
        </p:nvSpPr>
        <p:spPr>
          <a:xfrm>
            <a:off x="5357813" y="3859213"/>
            <a:ext cx="714375" cy="557212"/>
          </a:xfrm>
          <a:prstGeom prst="mathPlus">
            <a:avLst>
              <a:gd name="adj1" fmla="val 15728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81" name="Plus 80"/>
          <p:cNvSpPr/>
          <p:nvPr/>
        </p:nvSpPr>
        <p:spPr>
          <a:xfrm>
            <a:off x="5364163" y="4645025"/>
            <a:ext cx="714375" cy="557213"/>
          </a:xfrm>
          <a:prstGeom prst="mathPlus">
            <a:avLst>
              <a:gd name="adj1" fmla="val 15728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786563" y="2714625"/>
            <a:ext cx="1285875" cy="3643313"/>
          </a:xfrm>
          <a:prstGeom prst="rect">
            <a:avLst/>
          </a:prstGeom>
          <a:solidFill>
            <a:srgbClr val="FFFF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83" name="สี่เหลี่ยมผืนผ้ามุมมน 36"/>
          <p:cNvSpPr/>
          <p:nvPr/>
        </p:nvSpPr>
        <p:spPr>
          <a:xfrm>
            <a:off x="7072677" y="5072218"/>
            <a:ext cx="720080" cy="502311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84" name="TextBox 19"/>
          <p:cNvSpPr txBox="1">
            <a:spLocks noChangeArrowheads="1"/>
          </p:cNvSpPr>
          <p:nvPr/>
        </p:nvSpPr>
        <p:spPr bwMode="auto">
          <a:xfrm>
            <a:off x="7072313" y="5141913"/>
            <a:ext cx="792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2400" b="1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งวด 3</a:t>
            </a:r>
          </a:p>
        </p:txBody>
      </p:sp>
      <p:sp>
        <p:nvSpPr>
          <p:cNvPr id="85" name="สี่เหลี่ยมผืนผ้ามุมมน 45"/>
          <p:cNvSpPr/>
          <p:nvPr/>
        </p:nvSpPr>
        <p:spPr>
          <a:xfrm>
            <a:off x="7066332" y="3500438"/>
            <a:ext cx="720080" cy="50231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86" name="TextBox 19"/>
          <p:cNvSpPr txBox="1">
            <a:spLocks noChangeArrowheads="1"/>
          </p:cNvSpPr>
          <p:nvPr/>
        </p:nvSpPr>
        <p:spPr bwMode="auto">
          <a:xfrm>
            <a:off x="7065963" y="3570288"/>
            <a:ext cx="792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2400" b="1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งวด 1</a:t>
            </a:r>
          </a:p>
        </p:txBody>
      </p:sp>
      <p:sp>
        <p:nvSpPr>
          <p:cNvPr id="87" name="สี่เหลี่ยมผืนผ้ามุมมน 49"/>
          <p:cNvSpPr/>
          <p:nvPr/>
        </p:nvSpPr>
        <p:spPr>
          <a:xfrm>
            <a:off x="7066630" y="4286256"/>
            <a:ext cx="720080" cy="502311"/>
          </a:xfrm>
          <a:prstGeom prst="round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88" name="TextBox 19"/>
          <p:cNvSpPr txBox="1">
            <a:spLocks noChangeArrowheads="1"/>
          </p:cNvSpPr>
          <p:nvPr/>
        </p:nvSpPr>
        <p:spPr bwMode="auto">
          <a:xfrm>
            <a:off x="7065963" y="4356100"/>
            <a:ext cx="792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2400" b="1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งวด 2</a:t>
            </a:r>
          </a:p>
        </p:txBody>
      </p:sp>
      <p:sp>
        <p:nvSpPr>
          <p:cNvPr id="89" name="Plus 88"/>
          <p:cNvSpPr/>
          <p:nvPr/>
        </p:nvSpPr>
        <p:spPr>
          <a:xfrm>
            <a:off x="7072313" y="3859213"/>
            <a:ext cx="714375" cy="557212"/>
          </a:xfrm>
          <a:prstGeom prst="mathPlus">
            <a:avLst>
              <a:gd name="adj1" fmla="val 15728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90" name="Plus 89"/>
          <p:cNvSpPr/>
          <p:nvPr/>
        </p:nvSpPr>
        <p:spPr>
          <a:xfrm>
            <a:off x="7078663" y="4645025"/>
            <a:ext cx="714375" cy="557213"/>
          </a:xfrm>
          <a:prstGeom prst="mathPlus">
            <a:avLst>
              <a:gd name="adj1" fmla="val 15728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69" name="Explosion 2 3"/>
          <p:cNvSpPr/>
          <p:nvPr/>
        </p:nvSpPr>
        <p:spPr>
          <a:xfrm rot="2064651">
            <a:off x="5356535" y="152181"/>
            <a:ext cx="2723066" cy="1829237"/>
          </a:xfrm>
          <a:prstGeom prst="irregularSeal2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70" name="TextBox 19"/>
          <p:cNvSpPr txBox="1">
            <a:spLocks noChangeArrowheads="1"/>
          </p:cNvSpPr>
          <p:nvPr/>
        </p:nvSpPr>
        <p:spPr bwMode="auto">
          <a:xfrm>
            <a:off x="5405462" y="304800"/>
            <a:ext cx="2667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>
              <a:defRPr/>
            </a:pPr>
            <a:r>
              <a:rPr lang="th-TH" altLang="th-TH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 </a:t>
            </a:r>
            <a:r>
              <a:rPr lang="en-US" altLang="th-TH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Note</a:t>
            </a:r>
            <a:endParaRPr lang="th-TH" altLang="th-TH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32" grpId="0"/>
      <p:bldP spid="32" grpId="1"/>
      <p:bldP spid="36" grpId="0"/>
      <p:bldP spid="36" grpId="1"/>
      <p:bldP spid="38" grpId="0"/>
      <p:bldP spid="38" grpId="1"/>
      <p:bldP spid="43" grpId="0"/>
      <p:bldP spid="45" grpId="0"/>
      <p:bldP spid="47" grpId="0"/>
      <p:bldP spid="49" grpId="0"/>
      <p:bldP spid="51" grpId="0"/>
      <p:bldP spid="53" grpId="0"/>
      <p:bldP spid="62" grpId="0" animBg="1"/>
      <p:bldP spid="64" grpId="0"/>
      <p:bldP spid="66" grpId="0"/>
      <p:bldP spid="68" grpId="0"/>
      <p:bldP spid="73" grpId="0" animBg="1"/>
      <p:bldP spid="75" grpId="0"/>
      <p:bldP spid="77" grpId="0"/>
      <p:bldP spid="79" grpId="0"/>
      <p:bldP spid="82" grpId="0" animBg="1"/>
      <p:bldP spid="84" grpId="0"/>
      <p:bldP spid="86" grpId="0"/>
      <p:bldP spid="8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52400" y="5459413"/>
            <a:ext cx="8839200" cy="484187"/>
          </a:xfrm>
          <a:prstGeom prst="rightArrow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" name="Down Arrow 2"/>
          <p:cNvSpPr/>
          <p:nvPr/>
        </p:nvSpPr>
        <p:spPr>
          <a:xfrm>
            <a:off x="1506538" y="990600"/>
            <a:ext cx="322262" cy="5105400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4" name="Down Arrow 3"/>
          <p:cNvSpPr/>
          <p:nvPr/>
        </p:nvSpPr>
        <p:spPr>
          <a:xfrm>
            <a:off x="7119938" y="1066800"/>
            <a:ext cx="381000" cy="5029200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4581" name="TextBox 8"/>
          <p:cNvSpPr txBox="1">
            <a:spLocks noChangeArrowheads="1"/>
          </p:cNvSpPr>
          <p:nvPr/>
        </p:nvSpPr>
        <p:spPr bwMode="auto">
          <a:xfrm>
            <a:off x="820738" y="304800"/>
            <a:ext cx="1770062" cy="70802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วันที่กฎหมาย</a:t>
            </a:r>
          </a:p>
          <a:p>
            <a:pPr algn="ctr"/>
            <a:r>
              <a:rPr lang="th-TH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ใช้บังคับ</a:t>
            </a:r>
          </a:p>
        </p:txBody>
      </p:sp>
      <p:sp>
        <p:nvSpPr>
          <p:cNvPr id="9" name="Down Arrow 8"/>
          <p:cNvSpPr/>
          <p:nvPr/>
        </p:nvSpPr>
        <p:spPr>
          <a:xfrm>
            <a:off x="3395663" y="2209800"/>
            <a:ext cx="414337" cy="3395663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4584" name="TextBox 8"/>
          <p:cNvSpPr txBox="1">
            <a:spLocks noChangeArrowheads="1"/>
          </p:cNvSpPr>
          <p:nvPr/>
        </p:nvSpPr>
        <p:spPr bwMode="auto">
          <a:xfrm>
            <a:off x="2514600" y="1809750"/>
            <a:ext cx="2176463" cy="400050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วันที่เลือก </a:t>
            </a:r>
            <a:r>
              <a:rPr lang="en-US" altLang="th-TH" sz="2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Undo</a:t>
            </a:r>
            <a:endParaRPr lang="th-TH" altLang="th-TH" sz="2000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648200" y="4538663"/>
            <a:ext cx="387350" cy="1066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4586" name="TextBox 8"/>
          <p:cNvSpPr txBox="1">
            <a:spLocks noChangeArrowheads="1"/>
          </p:cNvSpPr>
          <p:nvPr/>
        </p:nvSpPr>
        <p:spPr bwMode="auto">
          <a:xfrm>
            <a:off x="4267200" y="4198938"/>
            <a:ext cx="1219200" cy="307975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วันที่เสียชีวิต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8077200" y="4572000"/>
            <a:ext cx="387350" cy="1066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61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4590" name="TextBox 8"/>
          <p:cNvSpPr txBox="1">
            <a:spLocks noChangeArrowheads="1"/>
          </p:cNvSpPr>
          <p:nvPr/>
        </p:nvSpPr>
        <p:spPr bwMode="auto">
          <a:xfrm>
            <a:off x="7696200" y="4191000"/>
            <a:ext cx="1219200" cy="307975"/>
          </a:xfrm>
          <a:prstGeom prst="rect">
            <a:avLst/>
          </a:prstGeom>
          <a:solidFill>
            <a:schemeClr val="tx1"/>
          </a:solidFill>
          <a:ln w="9525">
            <a:solidFill>
              <a:srgbClr val="61D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วันที่เสียชีวิต</a:t>
            </a:r>
          </a:p>
        </p:txBody>
      </p:sp>
      <p:sp>
        <p:nvSpPr>
          <p:cNvPr id="22" name="Left-Right Arrow 21"/>
          <p:cNvSpPr/>
          <p:nvPr/>
        </p:nvSpPr>
        <p:spPr>
          <a:xfrm>
            <a:off x="1752600" y="1371600"/>
            <a:ext cx="4648200" cy="228600"/>
          </a:xfrm>
          <a:prstGeom prst="left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4594" name="TextBox 8"/>
          <p:cNvSpPr txBox="1">
            <a:spLocks noChangeArrowheads="1"/>
          </p:cNvSpPr>
          <p:nvPr/>
        </p:nvSpPr>
        <p:spPr bwMode="auto">
          <a:xfrm>
            <a:off x="3733800" y="1295400"/>
            <a:ext cx="1524000" cy="4000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เลือก </a:t>
            </a:r>
            <a:r>
              <a:rPr lang="en-US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Undo</a:t>
            </a:r>
            <a:endParaRPr lang="th-TH" altLang="th-TH" sz="2000" b="1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97" name="TextBox 8"/>
          <p:cNvSpPr txBox="1">
            <a:spLocks noChangeArrowheads="1"/>
          </p:cNvSpPr>
          <p:nvPr/>
        </p:nvSpPr>
        <p:spPr bwMode="auto">
          <a:xfrm>
            <a:off x="4419600" y="3806825"/>
            <a:ext cx="914400" cy="307975"/>
          </a:xfrm>
          <a:prstGeom prst="rect">
            <a:avLst/>
          </a:prstGeom>
          <a:solidFill>
            <a:srgbClr val="61FF6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สิ้นผล</a:t>
            </a:r>
          </a:p>
        </p:txBody>
      </p:sp>
      <p:sp>
        <p:nvSpPr>
          <p:cNvPr id="24602" name="TextBox 8"/>
          <p:cNvSpPr txBox="1">
            <a:spLocks noChangeArrowheads="1"/>
          </p:cNvSpPr>
          <p:nvPr/>
        </p:nvSpPr>
        <p:spPr bwMode="auto">
          <a:xfrm>
            <a:off x="7848600" y="3462338"/>
            <a:ext cx="838200" cy="600075"/>
          </a:xfrm>
          <a:prstGeom prst="rect">
            <a:avLst/>
          </a:prstGeom>
          <a:solidFill>
            <a:srgbClr val="61D6FF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กฎหมายบำเหน็จบำนาญ</a:t>
            </a:r>
          </a:p>
        </p:txBody>
      </p:sp>
      <p:sp>
        <p:nvSpPr>
          <p:cNvPr id="24607" name="TextBox 8"/>
          <p:cNvSpPr txBox="1">
            <a:spLocks noChangeArrowheads="1"/>
          </p:cNvSpPr>
          <p:nvPr/>
        </p:nvSpPr>
        <p:spPr bwMode="auto">
          <a:xfrm>
            <a:off x="7467600" y="3121025"/>
            <a:ext cx="1600200" cy="307975"/>
          </a:xfrm>
          <a:prstGeom prst="rect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1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th-TH" altLang="th-TH" sz="12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ได้บำนาญสูตรเดิม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4495007" y="3428206"/>
            <a:ext cx="762000" cy="1587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8"/>
          <p:cNvSpPr txBox="1">
            <a:spLocks noChangeArrowheads="1"/>
          </p:cNvSpPr>
          <p:nvPr/>
        </p:nvSpPr>
        <p:spPr bwMode="auto">
          <a:xfrm>
            <a:off x="6248400" y="381000"/>
            <a:ext cx="2057400" cy="70802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วันที่ </a:t>
            </a:r>
          </a:p>
          <a:p>
            <a:pPr algn="ctr"/>
            <a:r>
              <a:rPr lang="th-TH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30 กันยายน 58</a:t>
            </a:r>
          </a:p>
        </p:txBody>
      </p:sp>
      <p:sp>
        <p:nvSpPr>
          <p:cNvPr id="44" name="Down Arrow 43"/>
          <p:cNvSpPr/>
          <p:nvPr/>
        </p:nvSpPr>
        <p:spPr>
          <a:xfrm>
            <a:off x="6324600" y="1066800"/>
            <a:ext cx="381000" cy="5029200"/>
          </a:xfrm>
          <a:prstGeom prst="down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47" name="TextBox 8"/>
          <p:cNvSpPr txBox="1">
            <a:spLocks noChangeArrowheads="1"/>
          </p:cNvSpPr>
          <p:nvPr/>
        </p:nvSpPr>
        <p:spPr bwMode="auto">
          <a:xfrm>
            <a:off x="5867400" y="1733550"/>
            <a:ext cx="1295400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30 มิย. 58</a:t>
            </a:r>
          </a:p>
        </p:txBody>
      </p:sp>
      <p:sp>
        <p:nvSpPr>
          <p:cNvPr id="49" name="Left-Right Arrow 48"/>
          <p:cNvSpPr/>
          <p:nvPr/>
        </p:nvSpPr>
        <p:spPr>
          <a:xfrm>
            <a:off x="3657600" y="2590800"/>
            <a:ext cx="2819400" cy="609600"/>
          </a:xfrm>
          <a:prstGeom prst="left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50" name="TextBox 8"/>
          <p:cNvSpPr txBox="1">
            <a:spLocks noChangeArrowheads="1"/>
          </p:cNvSpPr>
          <p:nvPr/>
        </p:nvSpPr>
        <p:spPr bwMode="auto">
          <a:xfrm>
            <a:off x="4495800" y="26670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ทั้งก้อน</a:t>
            </a:r>
          </a:p>
        </p:txBody>
      </p:sp>
      <p:sp>
        <p:nvSpPr>
          <p:cNvPr id="36" name="Right Arrow 35"/>
          <p:cNvSpPr/>
          <p:nvPr/>
        </p:nvSpPr>
        <p:spPr>
          <a:xfrm>
            <a:off x="7391400" y="2209800"/>
            <a:ext cx="16764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8" name="TextBox 8"/>
          <p:cNvSpPr txBox="1">
            <a:spLocks noChangeArrowheads="1"/>
          </p:cNvSpPr>
          <p:nvPr/>
        </p:nvSpPr>
        <p:spPr bwMode="auto">
          <a:xfrm>
            <a:off x="7543800" y="2209800"/>
            <a:ext cx="1219200" cy="338138"/>
          </a:xfrm>
          <a:prstGeom prst="rect">
            <a:avLst/>
          </a:prstGeom>
          <a:solidFill>
            <a:srgbClr val="008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1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ได้เงินคืน</a:t>
            </a:r>
          </a:p>
        </p:txBody>
      </p:sp>
      <p:sp>
        <p:nvSpPr>
          <p:cNvPr id="40" name="Left-Right Arrow 39"/>
          <p:cNvSpPr/>
          <p:nvPr/>
        </p:nvSpPr>
        <p:spPr>
          <a:xfrm>
            <a:off x="6553200" y="2667000"/>
            <a:ext cx="762000" cy="457200"/>
          </a:xfrm>
          <a:prstGeom prst="leftRightArrow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000" b="1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1" name="Left-Right Arrow 40"/>
          <p:cNvSpPr/>
          <p:nvPr/>
        </p:nvSpPr>
        <p:spPr>
          <a:xfrm>
            <a:off x="3581400" y="2209800"/>
            <a:ext cx="3657600" cy="381000"/>
          </a:xfrm>
          <a:prstGeom prst="left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42" name="TextBox 8"/>
          <p:cNvSpPr txBox="1">
            <a:spLocks noChangeArrowheads="1"/>
          </p:cNvSpPr>
          <p:nvPr/>
        </p:nvSpPr>
        <p:spPr bwMode="auto">
          <a:xfrm>
            <a:off x="5029200" y="2190750"/>
            <a:ext cx="914400" cy="400050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คืนเงิน </a:t>
            </a:r>
          </a:p>
        </p:txBody>
      </p:sp>
      <p:sp>
        <p:nvSpPr>
          <p:cNvPr id="43" name="Down Arrow 42"/>
          <p:cNvSpPr/>
          <p:nvPr/>
        </p:nvSpPr>
        <p:spPr>
          <a:xfrm>
            <a:off x="6705600" y="4538663"/>
            <a:ext cx="387350" cy="1066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45" name="TextBox 8"/>
          <p:cNvSpPr txBox="1">
            <a:spLocks noChangeArrowheads="1"/>
          </p:cNvSpPr>
          <p:nvPr/>
        </p:nvSpPr>
        <p:spPr bwMode="auto">
          <a:xfrm>
            <a:off x="6324600" y="4198938"/>
            <a:ext cx="1219200" cy="307975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วันที่เสียชีวิต</a:t>
            </a:r>
          </a:p>
        </p:txBody>
      </p:sp>
      <p:sp>
        <p:nvSpPr>
          <p:cNvPr id="46" name="TextBox 8"/>
          <p:cNvSpPr txBox="1">
            <a:spLocks noChangeArrowheads="1"/>
          </p:cNvSpPr>
          <p:nvPr/>
        </p:nvSpPr>
        <p:spPr bwMode="auto">
          <a:xfrm>
            <a:off x="6477000" y="3810000"/>
            <a:ext cx="838200" cy="307975"/>
          </a:xfrm>
          <a:prstGeom prst="rect">
            <a:avLst/>
          </a:prstGeom>
          <a:solidFill>
            <a:srgbClr val="61FF6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สิ้นผล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6591301" y="3390900"/>
            <a:ext cx="685800" cy="3175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"/>
          <p:cNvSpPr txBox="1">
            <a:spLocks noChangeArrowheads="1"/>
          </p:cNvSpPr>
          <p:nvPr/>
        </p:nvSpPr>
        <p:spPr bwMode="auto">
          <a:xfrm>
            <a:off x="6248400" y="2743200"/>
            <a:ext cx="1371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200" b="1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แบ่งชำระ</a:t>
            </a:r>
          </a:p>
        </p:txBody>
      </p:sp>
      <p:cxnSp>
        <p:nvCxnSpPr>
          <p:cNvPr id="33" name="Straight Arrow Connector 50"/>
          <p:cNvCxnSpPr/>
          <p:nvPr/>
        </p:nvCxnSpPr>
        <p:spPr>
          <a:xfrm rot="5400000">
            <a:off x="6607176" y="3409950"/>
            <a:ext cx="685800" cy="3175"/>
          </a:xfrm>
          <a:prstGeom prst="straightConnector1">
            <a:avLst/>
          </a:prstGeom>
          <a:ln w="57150">
            <a:solidFill>
              <a:srgbClr val="FF33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8"/>
          <p:cNvSpPr txBox="1">
            <a:spLocks noChangeArrowheads="1"/>
          </p:cNvSpPr>
          <p:nvPr/>
        </p:nvSpPr>
        <p:spPr bwMode="auto">
          <a:xfrm>
            <a:off x="6227763" y="3789363"/>
            <a:ext cx="1316037" cy="8540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altLang="th-TH" sz="105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ไม่ส่งคืน</a:t>
            </a:r>
            <a:r>
              <a:rPr lang="th-TH" altLang="th-TH" sz="1050" b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เงินให้</a:t>
            </a:r>
          </a:p>
          <a:p>
            <a:pPr algn="ctr" eaLnBrk="1" hangingPunct="1">
              <a:defRPr/>
            </a:pPr>
            <a:r>
              <a:rPr lang="th-TH" altLang="th-TH" sz="1050" b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แล้ว</a:t>
            </a:r>
            <a:r>
              <a:rPr lang="th-TH" altLang="th-TH" sz="105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เสร็จภายในเวลาที่กำหนด</a:t>
            </a:r>
          </a:p>
          <a:p>
            <a:pPr algn="ctr" eaLnBrk="1" hangingPunct="1">
              <a:defRPr/>
            </a:pPr>
            <a:r>
              <a:rPr lang="th-TH" altLang="th-TH" sz="1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สิ้นผล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4581" grpId="0" animBg="1"/>
      <p:bldP spid="9" grpId="0" animBg="1"/>
      <p:bldP spid="24584" grpId="0" animBg="1"/>
      <p:bldP spid="11" grpId="0" animBg="1"/>
      <p:bldP spid="24586" grpId="0" animBg="1"/>
      <p:bldP spid="17" grpId="0" animBg="1"/>
      <p:bldP spid="24590" grpId="0" animBg="1"/>
      <p:bldP spid="22" grpId="0" animBg="1"/>
      <p:bldP spid="24594" grpId="0" animBg="1"/>
      <p:bldP spid="24597" grpId="0" animBg="1"/>
      <p:bldP spid="24602" grpId="0" animBg="1"/>
      <p:bldP spid="24607" grpId="0" animBg="1"/>
      <p:bldP spid="39" grpId="0" animBg="1"/>
      <p:bldP spid="44" grpId="0" animBg="1"/>
      <p:bldP spid="47" grpId="0" animBg="1"/>
      <p:bldP spid="49" grpId="0" animBg="1"/>
      <p:bldP spid="50" grpId="0"/>
      <p:bldP spid="36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52" grpId="0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6"/>
          <p:cNvSpPr txBox="1">
            <a:spLocks noChangeArrowheads="1"/>
          </p:cNvSpPr>
          <p:nvPr/>
        </p:nvSpPr>
        <p:spPr bwMode="auto">
          <a:xfrm>
            <a:off x="571500" y="1357313"/>
            <a:ext cx="78486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72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กฎหมาย </a:t>
            </a:r>
            <a:r>
              <a:rPr lang="en-US" altLang="th-TH" sz="72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Undo</a:t>
            </a:r>
            <a:r>
              <a:rPr lang="th-TH" altLang="th-TH" sz="72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     </a:t>
            </a:r>
          </a:p>
          <a:p>
            <a:pPr algn="ctr"/>
            <a:r>
              <a:rPr lang="th-TH" altLang="th-TH" sz="72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จะมีผลใช้บังคับ</a:t>
            </a:r>
          </a:p>
          <a:p>
            <a:pPr algn="ctr"/>
            <a:r>
              <a:rPr lang="th-TH" altLang="th-TH" sz="72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วันที่ 13 ธันวาคม 2557</a:t>
            </a:r>
            <a:endParaRPr lang="en-US" altLang="th-TH" sz="7200" b="1">
              <a:solidFill>
                <a:srgbClr val="000099"/>
              </a:solidFill>
              <a:latin typeface="Browallia New" pitchFamily="34" charset="-34"/>
              <a:cs typeface="Browallia New" pitchFamily="34" charset="-34"/>
            </a:endParaRPr>
          </a:p>
          <a:p>
            <a:pPr algn="ctr"/>
            <a:r>
              <a:rPr lang="th-TH" altLang="th-TH" sz="4000" b="1">
                <a:latin typeface="Browallia New" pitchFamily="34" charset="-34"/>
                <a:cs typeface="Browallia New" pitchFamily="34" charset="-34"/>
              </a:rPr>
              <a:t>(พ้น 30 วัน นับจากวันที่ประกาศใช้กฎหมาย)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5"/>
          <p:cNvSpPr txBox="1">
            <a:spLocks noChangeArrowheads="1"/>
          </p:cNvSpPr>
          <p:nvPr/>
        </p:nvSpPr>
        <p:spPr bwMode="auto">
          <a:xfrm>
            <a:off x="0" y="228600"/>
            <a:ext cx="9144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th-TH" sz="88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     </a:t>
            </a:r>
            <a:r>
              <a:rPr lang="th-TH" altLang="th-TH" sz="88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ผู้รับเบี้ยหวัด</a:t>
            </a:r>
          </a:p>
          <a:p>
            <a:pPr algn="ctr"/>
            <a:r>
              <a:rPr lang="en-US" altLang="th-TH" sz="44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                     </a:t>
            </a:r>
            <a:r>
              <a:rPr lang="th-TH" altLang="th-TH" sz="44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(ทหารกองหนุนมีเบี้ยหวัด)</a:t>
            </a:r>
          </a:p>
        </p:txBody>
      </p:sp>
      <p:sp>
        <p:nvSpPr>
          <p:cNvPr id="17411" name="TextBox 11"/>
          <p:cNvSpPr txBox="1">
            <a:spLocks noChangeArrowheads="1"/>
          </p:cNvSpPr>
          <p:nvPr/>
        </p:nvSpPr>
        <p:spPr bwMode="auto">
          <a:xfrm>
            <a:off x="376238" y="4440238"/>
            <a:ext cx="8763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2 ไม่ต้องคืนเงินสะสมและผลประโยชน์ที่ได้รับไปแล้ว</a:t>
            </a:r>
          </a:p>
        </p:txBody>
      </p:sp>
      <p:sp>
        <p:nvSpPr>
          <p:cNvPr id="17415" name="TextBox 14"/>
          <p:cNvSpPr txBox="1">
            <a:spLocks noChangeArrowheads="1"/>
          </p:cNvSpPr>
          <p:nvPr/>
        </p:nvSpPr>
        <p:spPr bwMode="auto">
          <a:xfrm>
            <a:off x="376238" y="3286125"/>
            <a:ext cx="845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1 ให้ใช้สิทธิเลือก ตั้งแต่วันที่กฎหมาย</a:t>
            </a:r>
          </a:p>
          <a:p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มีผลใช้บังคับ </a:t>
            </a:r>
            <a:r>
              <a:rPr lang="th-TH" altLang="th-TH" sz="3600" b="1" u="sng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ถึงวันที่ 30 มิถุนายน  2558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0" y="2667000"/>
            <a:ext cx="8382000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3200" b="1">
                <a:latin typeface="BrowalliaUPC" pitchFamily="34" charset="-34"/>
                <a:cs typeface="BrowalliaUPC" pitchFamily="34" charset="-34"/>
              </a:rPr>
              <a:t>กรณีพ้นจากทหารกองหนุนมีเบี้ยหวัด  </a:t>
            </a:r>
            <a:r>
              <a:rPr lang="th-TH" altLang="th-TH" sz="3200" b="1" u="sng">
                <a:latin typeface="BrowalliaUPC" pitchFamily="34" charset="-34"/>
                <a:cs typeface="BrowalliaUPC" pitchFamily="34" charset="-34"/>
              </a:rPr>
              <a:t>ภายหลัง 30 กันยายน 2558</a:t>
            </a: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376238" y="5178425"/>
            <a:ext cx="9982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3 ต้องคืนเงินสบทบ และดอกผลของเงินดังกล่าวให้รัฐ</a:t>
            </a:r>
            <a:endParaRPr lang="th-TH" altLang="th-TH" sz="3600" b="1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  <a:p>
            <a:r>
              <a:rPr lang="th-TH" altLang="th-TH" sz="36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  ภายใน 30 มิถุนายน 2558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โดยให้คืนเงินให้รัฐผ่าน</a:t>
            </a:r>
          </a:p>
          <a:p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ส่วนราชการผู้เบิกเพื่อนำส่งต่อให้กรมบัญชีกลาง</a:t>
            </a:r>
            <a:endParaRPr lang="th-TH" altLang="th-TH" sz="3600" b="1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15925" y="2068513"/>
            <a:ext cx="7302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ที่เคยเป็นสมาชิกกองทุน ตามมาตรา 36 พรบ. กบข. </a:t>
            </a:r>
          </a:p>
        </p:txBody>
      </p:sp>
      <p:pic>
        <p:nvPicPr>
          <p:cNvPr id="35848" name="Picture 9" descr="http://site2.generalprempark.com/images/stories/zone1/10.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0"/>
            <a:ext cx="2857500" cy="211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5" grpId="0" autoUpdateAnimBg="0"/>
      <p:bldP spid="9" grpId="0" animBg="1" autoUpdateAnimBg="0"/>
      <p:bldP spid="10" grpId="0" autoUpdateAnimBg="0"/>
      <p:bldP spid="8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4"/>
          <p:cNvSpPr txBox="1">
            <a:spLocks noChangeArrowheads="1"/>
          </p:cNvSpPr>
          <p:nvPr/>
        </p:nvSpPr>
        <p:spPr bwMode="auto">
          <a:xfrm>
            <a:off x="381000" y="3390900"/>
            <a:ext cx="8458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5 สมาชิกภาพสิ้นสุดลงนับตั้งแต่วันถัดจาก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วันที่ 30 กันยายน 2558 คือวันที่ </a:t>
            </a:r>
            <a:r>
              <a:rPr lang="th-TH" altLang="th-TH" sz="40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1 ตุลาคม 2558</a:t>
            </a:r>
          </a:p>
        </p:txBody>
      </p:sp>
      <p:sp>
        <p:nvSpPr>
          <p:cNvPr id="36867" name="TextBox 14"/>
          <p:cNvSpPr txBox="1">
            <a:spLocks noChangeArrowheads="1"/>
          </p:cNvSpPr>
          <p:nvPr/>
        </p:nvSpPr>
        <p:spPr bwMode="auto">
          <a:xfrm>
            <a:off x="304800" y="4891088"/>
            <a:ext cx="86106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6 เมื่อออกจากทหารกองหนุนมีเบี้ยหวัดเพื่อรับบำนาญ  </a:t>
            </a:r>
            <a:b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</a:b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เหตุทดแทนจะ</a:t>
            </a:r>
            <a:r>
              <a:rPr lang="th-TH" altLang="th-TH" sz="40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ได้รับบำนาญสูตรเดิม 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จนถึงวันที่</a:t>
            </a:r>
            <a:b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</a:b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เสียชีวิต</a:t>
            </a:r>
          </a:p>
        </p:txBody>
      </p:sp>
      <p:sp>
        <p:nvSpPr>
          <p:cNvPr id="36868" name="TextBox 22"/>
          <p:cNvSpPr txBox="1">
            <a:spLocks noChangeArrowheads="1"/>
          </p:cNvSpPr>
          <p:nvPr/>
        </p:nvSpPr>
        <p:spPr bwMode="auto">
          <a:xfrm>
            <a:off x="381000" y="850900"/>
            <a:ext cx="84582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/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4 </a:t>
            </a:r>
            <a:r>
              <a:rPr lang="th-TH" altLang="th-TH" sz="40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ไม่มีสิทธิได้รับ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เงินประเดิม เงินชดเชย   และดอกผล ของเงินดังกล่าว  โดยรัฐจะให้ กบข.  นำเงินนี้ไปใส่ใน</a:t>
            </a:r>
            <a:r>
              <a:rPr lang="th-TH" altLang="th-TH" sz="40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บัญชีเงินสำรอง 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เพื่อใช้ในการบริหารจัดการภาระบำนาญต่อไป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6"/>
          <p:cNvSpPr txBox="1">
            <a:spLocks noChangeArrowheads="1"/>
          </p:cNvSpPr>
          <p:nvPr/>
        </p:nvSpPr>
        <p:spPr bwMode="auto">
          <a:xfrm>
            <a:off x="214313" y="357188"/>
            <a:ext cx="8763000" cy="646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3600" b="1">
                <a:latin typeface="BrowalliaUPC" pitchFamily="34" charset="-34"/>
                <a:cs typeface="BrowalliaUPC" pitchFamily="34" charset="-34"/>
              </a:rPr>
              <a:t>กรณีพ้นจากทหารกองหนุนมีเบี้ยหวัด </a:t>
            </a:r>
            <a:r>
              <a:rPr lang="th-TH" altLang="th-TH" sz="3600" b="1" u="sng">
                <a:latin typeface="BrowalliaUPC" pitchFamily="34" charset="-34"/>
                <a:cs typeface="BrowalliaUPC" pitchFamily="34" charset="-34"/>
              </a:rPr>
              <a:t>ก่อน 30 กันยายน 2558</a:t>
            </a:r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142875" y="1285875"/>
            <a:ext cx="8915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1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ให้ใช้สิทธิเลือกได้ไม่เกินวันที่ที่จะออกจากทหาร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 กองหนุนมีเบี้ยหวัดเพื่อรับบำนาญเหตุทดแทน</a:t>
            </a:r>
            <a:endParaRPr lang="th-TH" altLang="th-TH" sz="3200" b="1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endParaRPr lang="th-TH" altLang="th-TH" sz="4000" b="1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8600" y="2514600"/>
            <a:ext cx="876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2 ไม่ต้องคืนเงินสะสมและผลประโยชน์ที่ได้รับไปแล้ว</a:t>
            </a:r>
          </a:p>
        </p:txBody>
      </p:sp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228600" y="3143250"/>
            <a:ext cx="99822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3 ต้องคืนเงินสบทบ และดอกผลของเงินดังกล่าวให้รัฐ</a:t>
            </a:r>
            <a:endParaRPr lang="th-TH" altLang="th-TH" sz="4000" b="1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  <a:p>
            <a:r>
              <a:rPr lang="th-TH" altLang="th-TH" sz="40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   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ภายในวันก่อนวันออกจากทหารกองหนุนมีเบี้ยหวัด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เพื่อรับบำนาญเหตุทดแทน  โดยให้คืนเงินให้รัฐผ่าน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ส่วนราชการผู้เบิกเพื่อนำส่งต่อให้กรมบัญชีกลาง</a:t>
            </a:r>
            <a:endParaRPr lang="th-TH" altLang="th-TH" sz="4000" b="1">
              <a:latin typeface="BrowalliaUPC" pitchFamily="34" charset="-34"/>
              <a:cs typeface="BrowalliaUPC" pitchFamily="34" charset="-34"/>
            </a:endParaRPr>
          </a:p>
          <a:p>
            <a:endParaRPr lang="th-TH" altLang="th-TH" sz="3200" b="1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228600" y="5562600"/>
            <a:ext cx="8610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4 จะได้รับ</a:t>
            </a:r>
            <a:r>
              <a:rPr lang="th-TH" altLang="th-TH" sz="40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บำนาญสูตรเดิม 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ตั้งแต่วันถัดจากวันออกจาก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  ทหารกองหนุนมีเบี้ยหวัดเพื่อรับบำนาญเหตุทดแทน</a:t>
            </a:r>
            <a:endParaRPr lang="th-TH" altLang="th-TH" sz="3200" b="1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  <a:p>
            <a:endParaRPr lang="th-TH" altLang="th-TH" sz="4000" b="1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3"/>
          <p:cNvSpPr txBox="1">
            <a:spLocks noChangeArrowheads="1"/>
          </p:cNvSpPr>
          <p:nvPr/>
        </p:nvSpPr>
        <p:spPr bwMode="auto">
          <a:xfrm>
            <a:off x="381000" y="533400"/>
            <a:ext cx="83820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3600" b="1">
                <a:latin typeface="BrowalliaUPC" pitchFamily="34" charset="-34"/>
                <a:cs typeface="BrowalliaUPC" pitchFamily="34" charset="-34"/>
              </a:rPr>
              <a:t>ทั้ง 2 กรณี</a:t>
            </a:r>
            <a:endParaRPr lang="th-TH" altLang="th-TH" sz="3600" b="1" u="sng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228600" y="1411288"/>
            <a:ext cx="88392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หากแสดงความประสงค์ไว้แล้ว และ</a:t>
            </a:r>
            <a:r>
              <a:rPr lang="th-TH" altLang="th-TH" sz="40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ถึงแก่ความตาย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ก่อนออกจากทหารกองหนุนมีเบี้ยหวัดเพื่อรับบำนาญ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เหตุทดแทน  แล้วแต่กรณี ให้ถือว่าการแสดงความ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ประสงค์นั้น</a:t>
            </a:r>
            <a:r>
              <a:rPr lang="th-TH" altLang="th-TH" sz="4000" b="1" u="sng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เป็นอันสิ้นผล</a:t>
            </a:r>
            <a:r>
              <a:rPr lang="th-TH" altLang="th-TH" sz="4000" b="1" u="sng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 </a:t>
            </a:r>
          </a:p>
          <a:p>
            <a:r>
              <a:rPr lang="th-TH" altLang="th-TH" sz="40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 </a:t>
            </a:r>
          </a:p>
          <a:p>
            <a:r>
              <a:rPr lang="th-TH" altLang="th-TH" sz="40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และหากได้คืนเงินสบทบ และดอกผลของ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เงินดังกล่าวให้รัฐแล้ว  รัฐจะคืนเงินดังกล่าวให้กับ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ทายาทตาม ป</a:t>
            </a:r>
            <a:r>
              <a:rPr lang="en-US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.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พ</a:t>
            </a:r>
            <a:r>
              <a:rPr lang="en-US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.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พ</a:t>
            </a:r>
            <a:r>
              <a:rPr lang="en-US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.</a:t>
            </a: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ต่อไป</a:t>
            </a:r>
          </a:p>
          <a:p>
            <a:endParaRPr lang="th-TH" altLang="th-TH" sz="4000" b="1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52400" y="5916613"/>
            <a:ext cx="8839200" cy="484187"/>
          </a:xfrm>
          <a:prstGeom prst="rightArrow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" name="Down Arrow 2"/>
          <p:cNvSpPr/>
          <p:nvPr/>
        </p:nvSpPr>
        <p:spPr>
          <a:xfrm>
            <a:off x="1506538" y="1447800"/>
            <a:ext cx="381000" cy="5105400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4" name="Down Arrow 3"/>
          <p:cNvSpPr/>
          <p:nvPr/>
        </p:nvSpPr>
        <p:spPr>
          <a:xfrm>
            <a:off x="6553200" y="1524000"/>
            <a:ext cx="381000" cy="5029200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4581" name="TextBox 8"/>
          <p:cNvSpPr txBox="1">
            <a:spLocks noChangeArrowheads="1"/>
          </p:cNvSpPr>
          <p:nvPr/>
        </p:nvSpPr>
        <p:spPr bwMode="auto">
          <a:xfrm>
            <a:off x="304800" y="1047750"/>
            <a:ext cx="2743200" cy="4000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วันที่กฎหมายใช้บังคับ</a:t>
            </a:r>
          </a:p>
        </p:txBody>
      </p:sp>
      <p:sp>
        <p:nvSpPr>
          <p:cNvPr id="9" name="Down Arrow 8"/>
          <p:cNvSpPr/>
          <p:nvPr/>
        </p:nvSpPr>
        <p:spPr>
          <a:xfrm>
            <a:off x="3090863" y="2667000"/>
            <a:ext cx="414337" cy="3395663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4584" name="TextBox 8"/>
          <p:cNvSpPr txBox="1">
            <a:spLocks noChangeArrowheads="1"/>
          </p:cNvSpPr>
          <p:nvPr/>
        </p:nvSpPr>
        <p:spPr bwMode="auto">
          <a:xfrm>
            <a:off x="2209800" y="2266950"/>
            <a:ext cx="2176463" cy="400050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วันที่เลือก </a:t>
            </a:r>
            <a:r>
              <a:rPr lang="en-US" altLang="th-TH" sz="2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Undo</a:t>
            </a:r>
            <a:endParaRPr lang="th-TH" altLang="th-TH" sz="2000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3962400" y="4995863"/>
            <a:ext cx="387350" cy="1066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4586" name="TextBox 8"/>
          <p:cNvSpPr txBox="1">
            <a:spLocks noChangeArrowheads="1"/>
          </p:cNvSpPr>
          <p:nvPr/>
        </p:nvSpPr>
        <p:spPr bwMode="auto">
          <a:xfrm>
            <a:off x="3581400" y="4656138"/>
            <a:ext cx="1219200" cy="307975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วันที่เสียชีวิต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7239000" y="5029200"/>
            <a:ext cx="387350" cy="1066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61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4590" name="TextBox 8"/>
          <p:cNvSpPr txBox="1">
            <a:spLocks noChangeArrowheads="1"/>
          </p:cNvSpPr>
          <p:nvPr/>
        </p:nvSpPr>
        <p:spPr bwMode="auto">
          <a:xfrm>
            <a:off x="6934200" y="4676775"/>
            <a:ext cx="1066800" cy="276225"/>
          </a:xfrm>
          <a:prstGeom prst="rect">
            <a:avLst/>
          </a:prstGeom>
          <a:solidFill>
            <a:schemeClr val="tx1"/>
          </a:solidFill>
          <a:ln w="9525">
            <a:solidFill>
              <a:srgbClr val="61D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2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วันที่เสียชีวิต</a:t>
            </a:r>
          </a:p>
        </p:txBody>
      </p:sp>
      <p:sp>
        <p:nvSpPr>
          <p:cNvPr id="22" name="Left-Right Arrow 21"/>
          <p:cNvSpPr/>
          <p:nvPr/>
        </p:nvSpPr>
        <p:spPr>
          <a:xfrm>
            <a:off x="1752600" y="1828800"/>
            <a:ext cx="4191000" cy="228600"/>
          </a:xfrm>
          <a:prstGeom prst="left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4594" name="TextBox 8"/>
          <p:cNvSpPr txBox="1">
            <a:spLocks noChangeArrowheads="1"/>
          </p:cNvSpPr>
          <p:nvPr/>
        </p:nvSpPr>
        <p:spPr bwMode="auto">
          <a:xfrm>
            <a:off x="3200400" y="1752600"/>
            <a:ext cx="1524000" cy="4000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เลือก </a:t>
            </a:r>
            <a:r>
              <a:rPr lang="en-US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Undo</a:t>
            </a:r>
            <a:endParaRPr lang="th-TH" altLang="th-TH" sz="2000" b="1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97" name="TextBox 8"/>
          <p:cNvSpPr txBox="1">
            <a:spLocks noChangeArrowheads="1"/>
          </p:cNvSpPr>
          <p:nvPr/>
        </p:nvSpPr>
        <p:spPr bwMode="auto">
          <a:xfrm>
            <a:off x="3733800" y="4264025"/>
            <a:ext cx="914400" cy="307975"/>
          </a:xfrm>
          <a:prstGeom prst="rect">
            <a:avLst/>
          </a:prstGeom>
          <a:solidFill>
            <a:srgbClr val="61FF6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สิ้นผล</a:t>
            </a:r>
          </a:p>
        </p:txBody>
      </p:sp>
      <p:sp>
        <p:nvSpPr>
          <p:cNvPr id="24602" name="TextBox 8"/>
          <p:cNvSpPr txBox="1">
            <a:spLocks noChangeArrowheads="1"/>
          </p:cNvSpPr>
          <p:nvPr/>
        </p:nvSpPr>
        <p:spPr bwMode="auto">
          <a:xfrm>
            <a:off x="7010400" y="3962400"/>
            <a:ext cx="838200" cy="600075"/>
          </a:xfrm>
          <a:prstGeom prst="rect">
            <a:avLst/>
          </a:prstGeom>
          <a:solidFill>
            <a:srgbClr val="61D6FF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กฎหมายบำเหน็จบำนาญ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3733801" y="3733800"/>
            <a:ext cx="914400" cy="3175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8"/>
          <p:cNvSpPr txBox="1">
            <a:spLocks noChangeArrowheads="1"/>
          </p:cNvSpPr>
          <p:nvPr/>
        </p:nvSpPr>
        <p:spPr bwMode="auto">
          <a:xfrm>
            <a:off x="5715000" y="838200"/>
            <a:ext cx="2057400" cy="70802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วันที่ </a:t>
            </a:r>
          </a:p>
          <a:p>
            <a:pPr algn="ctr"/>
            <a:r>
              <a:rPr lang="th-TH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30 กันยายน 58</a:t>
            </a:r>
          </a:p>
        </p:txBody>
      </p:sp>
      <p:sp>
        <p:nvSpPr>
          <p:cNvPr id="44" name="Down Arrow 43"/>
          <p:cNvSpPr/>
          <p:nvPr/>
        </p:nvSpPr>
        <p:spPr>
          <a:xfrm>
            <a:off x="5867400" y="1524000"/>
            <a:ext cx="381000" cy="5029200"/>
          </a:xfrm>
          <a:prstGeom prst="down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47" name="TextBox 8"/>
          <p:cNvSpPr txBox="1">
            <a:spLocks noChangeArrowheads="1"/>
          </p:cNvSpPr>
          <p:nvPr/>
        </p:nvSpPr>
        <p:spPr bwMode="auto">
          <a:xfrm>
            <a:off x="5181600" y="2190750"/>
            <a:ext cx="1447800" cy="4000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30 มิย. 58</a:t>
            </a:r>
          </a:p>
        </p:txBody>
      </p:sp>
      <p:sp>
        <p:nvSpPr>
          <p:cNvPr id="49" name="Left-Right Arrow 48"/>
          <p:cNvSpPr/>
          <p:nvPr/>
        </p:nvSpPr>
        <p:spPr>
          <a:xfrm>
            <a:off x="3352800" y="2819400"/>
            <a:ext cx="2659063" cy="322263"/>
          </a:xfrm>
          <a:prstGeom prst="left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50" name="TextBox 8"/>
          <p:cNvSpPr txBox="1">
            <a:spLocks noChangeArrowheads="1"/>
          </p:cNvSpPr>
          <p:nvPr/>
        </p:nvSpPr>
        <p:spPr bwMode="auto">
          <a:xfrm>
            <a:off x="3962400" y="2752725"/>
            <a:ext cx="1447800" cy="523875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คืนเงินสมทบ</a:t>
            </a:r>
            <a:r>
              <a:rPr lang="en-US" altLang="th-TH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+</a:t>
            </a:r>
            <a:r>
              <a:rPr lang="th-TH" altLang="th-TH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ผลประโยชน์</a:t>
            </a:r>
          </a:p>
          <a:p>
            <a:r>
              <a:rPr lang="th-TH" altLang="th-TH" sz="8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  (ไม่มีกรณีได้เงินคืน)</a:t>
            </a:r>
          </a:p>
        </p:txBody>
      </p:sp>
      <p:sp>
        <p:nvSpPr>
          <p:cNvPr id="34" name="TextBox 8"/>
          <p:cNvSpPr txBox="1">
            <a:spLocks noChangeArrowheads="1"/>
          </p:cNvSpPr>
          <p:nvPr/>
        </p:nvSpPr>
        <p:spPr bwMode="auto">
          <a:xfrm>
            <a:off x="228600" y="1524000"/>
            <a:ext cx="1219200" cy="923925"/>
          </a:xfrm>
          <a:prstGeom prst="rect">
            <a:avLst/>
          </a:prstGeom>
          <a:solidFill>
            <a:srgbClr val="0066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th-TH" altLang="th-TH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ได้รับเบี้ยหวัดและได้รับ</a:t>
            </a:r>
          </a:p>
          <a:p>
            <a:pPr algn="ctr"/>
            <a:r>
              <a:rPr lang="th-TH" altLang="th-TH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เงินสะสม/สมทบและผลประโยชน์จาก กบข. ไปแล้ว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8001000" y="1524000"/>
            <a:ext cx="381000" cy="5029200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6" name="TextBox 8"/>
          <p:cNvSpPr txBox="1">
            <a:spLocks noChangeArrowheads="1"/>
          </p:cNvSpPr>
          <p:nvPr/>
        </p:nvSpPr>
        <p:spPr bwMode="auto">
          <a:xfrm>
            <a:off x="7391400" y="3044825"/>
            <a:ext cx="1600200" cy="492125"/>
          </a:xfrm>
          <a:prstGeom prst="rect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th-TH" altLang="th-TH" sz="12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ได้บำนาญสูตรเดิมจนเสียชีวิต</a:t>
            </a:r>
          </a:p>
        </p:txBody>
      </p:sp>
      <p:sp>
        <p:nvSpPr>
          <p:cNvPr id="37" name="TextBox 8"/>
          <p:cNvSpPr txBox="1">
            <a:spLocks noChangeArrowheads="1"/>
          </p:cNvSpPr>
          <p:nvPr/>
        </p:nvSpPr>
        <p:spPr bwMode="auto">
          <a:xfrm>
            <a:off x="7543800" y="1752600"/>
            <a:ext cx="1295400" cy="461963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2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พ้นจากกองหนุนมีเบี้ยหวัด</a:t>
            </a:r>
          </a:p>
        </p:txBody>
      </p:sp>
      <p:sp>
        <p:nvSpPr>
          <p:cNvPr id="39962" name="TextBox 8"/>
          <p:cNvSpPr txBox="1">
            <a:spLocks noChangeArrowheads="1"/>
          </p:cNvSpPr>
          <p:nvPr/>
        </p:nvSpPr>
        <p:spPr bwMode="auto">
          <a:xfrm>
            <a:off x="76200" y="20955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000" b="1">
                <a:latin typeface="Tahoma" pitchFamily="34" charset="0"/>
                <a:cs typeface="Tahoma" pitchFamily="34" charset="0"/>
              </a:rPr>
              <a:t>กรณีพ้นจากทหารกองหนุนมีเบี้ยหวัด  </a:t>
            </a:r>
            <a:r>
              <a:rPr lang="th-TH" altLang="th-TH" sz="2000" b="1" u="sng">
                <a:latin typeface="Tahoma" pitchFamily="34" charset="0"/>
                <a:cs typeface="Tahoma" pitchFamily="34" charset="0"/>
              </a:rPr>
              <a:t>ภายหลัง 30 กันยายน 2558</a:t>
            </a:r>
          </a:p>
        </p:txBody>
      </p:sp>
      <p:sp>
        <p:nvSpPr>
          <p:cNvPr id="38" name="TextBox 8"/>
          <p:cNvSpPr txBox="1">
            <a:spLocks noChangeArrowheads="1"/>
          </p:cNvSpPr>
          <p:nvPr/>
        </p:nvSpPr>
        <p:spPr bwMode="auto">
          <a:xfrm>
            <a:off x="6248400" y="3124200"/>
            <a:ext cx="1066800" cy="708025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8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กบข. ส่ง</a:t>
            </a:r>
          </a:p>
          <a:p>
            <a:pPr algn="ctr"/>
            <a:r>
              <a:rPr lang="th-TH" altLang="th-TH" sz="8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เงินประเดิม </a:t>
            </a:r>
          </a:p>
          <a:p>
            <a:pPr algn="ctr"/>
            <a:r>
              <a:rPr lang="th-TH" altLang="th-TH" sz="8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เงินชดเชย </a:t>
            </a:r>
            <a:endParaRPr lang="en-US" altLang="th-TH" sz="800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altLang="th-TH" sz="8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+</a:t>
            </a:r>
            <a:r>
              <a:rPr lang="th-TH" altLang="th-TH" sz="8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ผลประโยชน์ </a:t>
            </a:r>
          </a:p>
          <a:p>
            <a:pPr algn="ctr"/>
            <a:r>
              <a:rPr lang="th-TH" altLang="th-TH" sz="8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เข้าบัญชีเงินสำรอง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95800" y="152400"/>
            <a:ext cx="1066800" cy="457200"/>
          </a:xfrm>
          <a:prstGeom prst="rect">
            <a:avLst/>
          </a:prstGeom>
          <a:solidFill>
            <a:srgbClr val="FF0000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4581" grpId="0" animBg="1"/>
      <p:bldP spid="9" grpId="0" animBg="1"/>
      <p:bldP spid="24584" grpId="0" animBg="1"/>
      <p:bldP spid="11" grpId="0" animBg="1"/>
      <p:bldP spid="24586" grpId="0" animBg="1"/>
      <p:bldP spid="17" grpId="0" animBg="1"/>
      <p:bldP spid="24590" grpId="0" animBg="1"/>
      <p:bldP spid="22" grpId="0" animBg="1"/>
      <p:bldP spid="24594" grpId="0" animBg="1"/>
      <p:bldP spid="24597" grpId="0" animBg="1"/>
      <p:bldP spid="24602" grpId="0" animBg="1"/>
      <p:bldP spid="39" grpId="0" animBg="1"/>
      <p:bldP spid="44" grpId="0" animBg="1"/>
      <p:bldP spid="47" grpId="0" animBg="1"/>
      <p:bldP spid="49" grpId="0" animBg="1"/>
      <p:bldP spid="50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52400" y="5916613"/>
            <a:ext cx="8839200" cy="484187"/>
          </a:xfrm>
          <a:prstGeom prst="rightArrow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" name="Down Arrow 2"/>
          <p:cNvSpPr/>
          <p:nvPr/>
        </p:nvSpPr>
        <p:spPr>
          <a:xfrm>
            <a:off x="1506538" y="1447800"/>
            <a:ext cx="381000" cy="5105400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4" name="Down Arrow 3"/>
          <p:cNvSpPr/>
          <p:nvPr/>
        </p:nvSpPr>
        <p:spPr>
          <a:xfrm>
            <a:off x="6553200" y="1524000"/>
            <a:ext cx="381000" cy="5029200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40965" name="TextBox 8"/>
          <p:cNvSpPr txBox="1">
            <a:spLocks noChangeArrowheads="1"/>
          </p:cNvSpPr>
          <p:nvPr/>
        </p:nvSpPr>
        <p:spPr bwMode="auto">
          <a:xfrm>
            <a:off x="228600" y="1047750"/>
            <a:ext cx="2895600" cy="4000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วันที่กฎหมายใช้บังคับ</a:t>
            </a:r>
          </a:p>
        </p:txBody>
      </p:sp>
      <p:sp>
        <p:nvSpPr>
          <p:cNvPr id="9" name="Down Arrow 8"/>
          <p:cNvSpPr/>
          <p:nvPr/>
        </p:nvSpPr>
        <p:spPr>
          <a:xfrm>
            <a:off x="3090863" y="2667000"/>
            <a:ext cx="414337" cy="3395663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4584" name="TextBox 8"/>
          <p:cNvSpPr txBox="1">
            <a:spLocks noChangeArrowheads="1"/>
          </p:cNvSpPr>
          <p:nvPr/>
        </p:nvSpPr>
        <p:spPr bwMode="auto">
          <a:xfrm>
            <a:off x="2209800" y="2266950"/>
            <a:ext cx="2176463" cy="400050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วันที่เลือก </a:t>
            </a:r>
            <a:r>
              <a:rPr lang="en-US" altLang="th-TH" sz="2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Undo</a:t>
            </a:r>
            <a:endParaRPr lang="th-TH" altLang="th-TH" sz="2000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3962400" y="4995863"/>
            <a:ext cx="387350" cy="1066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4586" name="TextBox 8"/>
          <p:cNvSpPr txBox="1">
            <a:spLocks noChangeArrowheads="1"/>
          </p:cNvSpPr>
          <p:nvPr/>
        </p:nvSpPr>
        <p:spPr bwMode="auto">
          <a:xfrm>
            <a:off x="3581400" y="4656138"/>
            <a:ext cx="1219200" cy="307975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วันที่เสียชีวิต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7239000" y="5029200"/>
            <a:ext cx="387350" cy="1066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61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4590" name="TextBox 8"/>
          <p:cNvSpPr txBox="1">
            <a:spLocks noChangeArrowheads="1"/>
          </p:cNvSpPr>
          <p:nvPr/>
        </p:nvSpPr>
        <p:spPr bwMode="auto">
          <a:xfrm>
            <a:off x="6934200" y="4676775"/>
            <a:ext cx="1066800" cy="276225"/>
          </a:xfrm>
          <a:prstGeom prst="rect">
            <a:avLst/>
          </a:prstGeom>
          <a:solidFill>
            <a:schemeClr val="tx1"/>
          </a:solidFill>
          <a:ln w="9525">
            <a:solidFill>
              <a:srgbClr val="61D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2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วันที่เสียชีวิต</a:t>
            </a:r>
          </a:p>
        </p:txBody>
      </p:sp>
      <p:sp>
        <p:nvSpPr>
          <p:cNvPr id="22" name="Left-Right Arrow 21"/>
          <p:cNvSpPr/>
          <p:nvPr/>
        </p:nvSpPr>
        <p:spPr>
          <a:xfrm>
            <a:off x="1752600" y="1828800"/>
            <a:ext cx="3200400" cy="228600"/>
          </a:xfrm>
          <a:prstGeom prst="left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4594" name="TextBox 8"/>
          <p:cNvSpPr txBox="1">
            <a:spLocks noChangeArrowheads="1"/>
          </p:cNvSpPr>
          <p:nvPr/>
        </p:nvSpPr>
        <p:spPr bwMode="auto">
          <a:xfrm>
            <a:off x="2514600" y="1752600"/>
            <a:ext cx="1524000" cy="4000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เลือก </a:t>
            </a:r>
            <a:r>
              <a:rPr lang="en-US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Undo</a:t>
            </a:r>
            <a:endParaRPr lang="th-TH" altLang="th-TH" sz="2000" b="1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97" name="TextBox 8"/>
          <p:cNvSpPr txBox="1">
            <a:spLocks noChangeArrowheads="1"/>
          </p:cNvSpPr>
          <p:nvPr/>
        </p:nvSpPr>
        <p:spPr bwMode="auto">
          <a:xfrm>
            <a:off x="3733800" y="4264025"/>
            <a:ext cx="914400" cy="307975"/>
          </a:xfrm>
          <a:prstGeom prst="rect">
            <a:avLst/>
          </a:prstGeom>
          <a:solidFill>
            <a:srgbClr val="61FF6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สิ้นผล</a:t>
            </a:r>
          </a:p>
        </p:txBody>
      </p:sp>
      <p:sp>
        <p:nvSpPr>
          <p:cNvPr id="24602" name="TextBox 8"/>
          <p:cNvSpPr txBox="1">
            <a:spLocks noChangeArrowheads="1"/>
          </p:cNvSpPr>
          <p:nvPr/>
        </p:nvSpPr>
        <p:spPr bwMode="auto">
          <a:xfrm>
            <a:off x="7010400" y="3962400"/>
            <a:ext cx="838200" cy="600075"/>
          </a:xfrm>
          <a:prstGeom prst="rect">
            <a:avLst/>
          </a:prstGeom>
          <a:solidFill>
            <a:srgbClr val="61D6FF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กฎหมายบำเหน็จบำนาญ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3771901" y="3771900"/>
            <a:ext cx="838200" cy="3175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77" name="TextBox 8"/>
          <p:cNvSpPr txBox="1">
            <a:spLocks noChangeArrowheads="1"/>
          </p:cNvSpPr>
          <p:nvPr/>
        </p:nvSpPr>
        <p:spPr bwMode="auto">
          <a:xfrm>
            <a:off x="5715000" y="838200"/>
            <a:ext cx="2057400" cy="70802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วันที่ </a:t>
            </a:r>
          </a:p>
          <a:p>
            <a:pPr algn="ctr"/>
            <a:r>
              <a:rPr lang="th-TH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30 กันยายน 58</a:t>
            </a:r>
          </a:p>
        </p:txBody>
      </p:sp>
      <p:sp>
        <p:nvSpPr>
          <p:cNvPr id="44" name="Down Arrow 43"/>
          <p:cNvSpPr/>
          <p:nvPr/>
        </p:nvSpPr>
        <p:spPr>
          <a:xfrm>
            <a:off x="5867400" y="1524000"/>
            <a:ext cx="381000" cy="5029200"/>
          </a:xfrm>
          <a:prstGeom prst="down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40979" name="TextBox 8"/>
          <p:cNvSpPr txBox="1">
            <a:spLocks noChangeArrowheads="1"/>
          </p:cNvSpPr>
          <p:nvPr/>
        </p:nvSpPr>
        <p:spPr bwMode="auto">
          <a:xfrm>
            <a:off x="5410200" y="2190750"/>
            <a:ext cx="1295400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30 มิย. 58</a:t>
            </a:r>
          </a:p>
        </p:txBody>
      </p:sp>
      <p:sp>
        <p:nvSpPr>
          <p:cNvPr id="49" name="Left-Right Arrow 48"/>
          <p:cNvSpPr/>
          <p:nvPr/>
        </p:nvSpPr>
        <p:spPr>
          <a:xfrm>
            <a:off x="3352800" y="2971800"/>
            <a:ext cx="1600200" cy="304800"/>
          </a:xfrm>
          <a:prstGeom prst="left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50" name="TextBox 8"/>
          <p:cNvSpPr txBox="1">
            <a:spLocks noChangeArrowheads="1"/>
          </p:cNvSpPr>
          <p:nvPr/>
        </p:nvSpPr>
        <p:spPr bwMode="auto">
          <a:xfrm>
            <a:off x="3581400" y="2828925"/>
            <a:ext cx="1143000" cy="493713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9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คืนเงินสบทบ</a:t>
            </a:r>
            <a:r>
              <a:rPr lang="en-US" altLang="th-TH" sz="9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+</a:t>
            </a:r>
            <a:r>
              <a:rPr lang="th-TH" altLang="th-TH" sz="9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ผลประโยชน์</a:t>
            </a:r>
          </a:p>
          <a:p>
            <a:r>
              <a:rPr lang="th-TH" altLang="th-TH" sz="8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(ไม่มีกรณีได้เงินคืน)</a:t>
            </a:r>
          </a:p>
        </p:txBody>
      </p:sp>
      <p:sp>
        <p:nvSpPr>
          <p:cNvPr id="40982" name="TextBox 8"/>
          <p:cNvSpPr txBox="1">
            <a:spLocks noChangeArrowheads="1"/>
          </p:cNvSpPr>
          <p:nvPr/>
        </p:nvSpPr>
        <p:spPr bwMode="auto">
          <a:xfrm>
            <a:off x="228600" y="1524000"/>
            <a:ext cx="1219200" cy="923925"/>
          </a:xfrm>
          <a:prstGeom prst="rect">
            <a:avLst/>
          </a:prstGeom>
          <a:solidFill>
            <a:srgbClr val="0066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th-TH" altLang="th-TH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ได้รับเบี้ยหวัดและได้รับ</a:t>
            </a:r>
          </a:p>
          <a:p>
            <a:pPr algn="ctr"/>
            <a:r>
              <a:rPr lang="th-TH" altLang="th-TH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เงินสะสม/สมทบและผลประโยชน์จาก กบข. ไปแล้ว</a:t>
            </a:r>
          </a:p>
        </p:txBody>
      </p:sp>
      <p:sp>
        <p:nvSpPr>
          <p:cNvPr id="37" name="TextBox 8"/>
          <p:cNvSpPr txBox="1">
            <a:spLocks noChangeArrowheads="1"/>
          </p:cNvSpPr>
          <p:nvPr/>
        </p:nvSpPr>
        <p:spPr bwMode="auto">
          <a:xfrm>
            <a:off x="4572000" y="877888"/>
            <a:ext cx="1066800" cy="646112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2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วันที่พ้นจากกองหนุน</a:t>
            </a:r>
          </a:p>
          <a:p>
            <a:pPr algn="ctr"/>
            <a:r>
              <a:rPr lang="th-TH" altLang="th-TH" sz="12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มีเบี้ยหวัด</a:t>
            </a:r>
          </a:p>
        </p:txBody>
      </p:sp>
      <p:sp>
        <p:nvSpPr>
          <p:cNvPr id="38" name="Down Arrow 37"/>
          <p:cNvSpPr/>
          <p:nvPr/>
        </p:nvSpPr>
        <p:spPr>
          <a:xfrm>
            <a:off x="4876800" y="1524000"/>
            <a:ext cx="381000" cy="5029200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40" name="TextBox 8"/>
          <p:cNvSpPr txBox="1">
            <a:spLocks noChangeArrowheads="1"/>
          </p:cNvSpPr>
          <p:nvPr/>
        </p:nvSpPr>
        <p:spPr bwMode="auto">
          <a:xfrm>
            <a:off x="5029200" y="2968625"/>
            <a:ext cx="3352800" cy="307975"/>
          </a:xfrm>
          <a:prstGeom prst="rect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th-TH" altLang="th-TH" sz="12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ได้บำนาญสูตรเดิมจนเสียชีวิต</a:t>
            </a:r>
          </a:p>
        </p:txBody>
      </p:sp>
      <p:sp>
        <p:nvSpPr>
          <p:cNvPr id="41" name="Down Arrow 40"/>
          <p:cNvSpPr/>
          <p:nvPr/>
        </p:nvSpPr>
        <p:spPr>
          <a:xfrm>
            <a:off x="5562600" y="5029200"/>
            <a:ext cx="387350" cy="1066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61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42" name="TextBox 8"/>
          <p:cNvSpPr txBox="1">
            <a:spLocks noChangeArrowheads="1"/>
          </p:cNvSpPr>
          <p:nvPr/>
        </p:nvSpPr>
        <p:spPr bwMode="auto">
          <a:xfrm>
            <a:off x="5257800" y="4676775"/>
            <a:ext cx="1066800" cy="276225"/>
          </a:xfrm>
          <a:prstGeom prst="rect">
            <a:avLst/>
          </a:prstGeom>
          <a:solidFill>
            <a:schemeClr val="tx1"/>
          </a:solidFill>
          <a:ln w="9525">
            <a:solidFill>
              <a:srgbClr val="61D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2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วันที่เสียชีวิต</a:t>
            </a:r>
          </a:p>
        </p:txBody>
      </p:sp>
      <p:sp>
        <p:nvSpPr>
          <p:cNvPr id="43" name="TextBox 8"/>
          <p:cNvSpPr txBox="1">
            <a:spLocks noChangeArrowheads="1"/>
          </p:cNvSpPr>
          <p:nvPr/>
        </p:nvSpPr>
        <p:spPr bwMode="auto">
          <a:xfrm>
            <a:off x="5334000" y="3962400"/>
            <a:ext cx="838200" cy="600075"/>
          </a:xfrm>
          <a:prstGeom prst="rect">
            <a:avLst/>
          </a:prstGeom>
          <a:solidFill>
            <a:srgbClr val="61D6FF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กฎหมายบำเหน็จบำนาญ</a:t>
            </a:r>
          </a:p>
        </p:txBody>
      </p:sp>
      <p:sp>
        <p:nvSpPr>
          <p:cNvPr id="40989" name="TextBox 8"/>
          <p:cNvSpPr txBox="1">
            <a:spLocks noChangeArrowheads="1"/>
          </p:cNvSpPr>
          <p:nvPr/>
        </p:nvSpPr>
        <p:spPr bwMode="auto">
          <a:xfrm>
            <a:off x="-152400" y="2286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000" b="1">
                <a:latin typeface="Tahoma" pitchFamily="34" charset="0"/>
                <a:cs typeface="Tahoma" pitchFamily="34" charset="0"/>
              </a:rPr>
              <a:t>กรณีพ้นจากทหารกองหนุนมีเบี้ยหวัด  </a:t>
            </a:r>
            <a:r>
              <a:rPr lang="th-TH" altLang="th-TH" sz="2000" b="1" u="sng">
                <a:latin typeface="Tahoma" pitchFamily="34" charset="0"/>
                <a:cs typeface="Tahoma" pitchFamily="34" charset="0"/>
              </a:rPr>
              <a:t>ก่อน 30 กันยายน 2558</a:t>
            </a:r>
          </a:p>
        </p:txBody>
      </p:sp>
      <p:sp>
        <p:nvSpPr>
          <p:cNvPr id="45" name="TextBox 8"/>
          <p:cNvSpPr txBox="1">
            <a:spLocks noChangeArrowheads="1"/>
          </p:cNvSpPr>
          <p:nvPr/>
        </p:nvSpPr>
        <p:spPr bwMode="auto">
          <a:xfrm>
            <a:off x="4419600" y="3378200"/>
            <a:ext cx="1295400" cy="584200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8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กบข. ส่ง</a:t>
            </a:r>
          </a:p>
          <a:p>
            <a:pPr algn="ctr"/>
            <a:r>
              <a:rPr lang="th-TH" altLang="th-TH" sz="8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เงินประเดิม เงินชดเชย </a:t>
            </a:r>
            <a:endParaRPr lang="en-US" altLang="th-TH" sz="800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altLang="th-TH" sz="8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+</a:t>
            </a:r>
            <a:r>
              <a:rPr lang="th-TH" altLang="th-TH" sz="8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ผลประโยชน์ </a:t>
            </a:r>
          </a:p>
          <a:p>
            <a:pPr algn="ctr"/>
            <a:r>
              <a:rPr lang="th-TH" altLang="th-TH" sz="8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เข้าบัญชีเงินสำรอง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495800" y="152400"/>
            <a:ext cx="609600" cy="457200"/>
          </a:xfrm>
          <a:prstGeom prst="rect">
            <a:avLst/>
          </a:prstGeom>
          <a:solidFill>
            <a:srgbClr val="006600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4584" grpId="0" animBg="1"/>
      <p:bldP spid="11" grpId="0" animBg="1"/>
      <p:bldP spid="24586" grpId="0" animBg="1"/>
      <p:bldP spid="17" grpId="0" animBg="1"/>
      <p:bldP spid="24590" grpId="0" animBg="1"/>
      <p:bldP spid="22" grpId="0" animBg="1"/>
      <p:bldP spid="24594" grpId="0" animBg="1"/>
      <p:bldP spid="24597" grpId="0" animBg="1"/>
      <p:bldP spid="24602" grpId="0" animBg="1"/>
      <p:bldP spid="49" grpId="0" animBg="1"/>
      <p:bldP spid="50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86"/>
          <p:cNvSpPr txBox="1">
            <a:spLocks noChangeArrowheads="1"/>
          </p:cNvSpPr>
          <p:nvPr/>
        </p:nvSpPr>
        <p:spPr bwMode="auto">
          <a:xfrm>
            <a:off x="381000" y="2328863"/>
            <a:ext cx="8458200" cy="2032000"/>
          </a:xfrm>
          <a:prstGeom prst="rect">
            <a:avLst/>
          </a:prstGeom>
          <a:solidFill>
            <a:srgbClr val="FFFF00"/>
          </a:solidFill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6600" b="1">
                <a:latin typeface="BrowalliaUPC" pitchFamily="34" charset="-34"/>
                <a:cs typeface="BrowalliaUPC" pitchFamily="34" charset="-34"/>
              </a:rPr>
              <a:t>ผู้รับเบี้ยหวัด</a:t>
            </a:r>
            <a:r>
              <a:rPr lang="en-US" altLang="th-TH" sz="6600" b="1">
                <a:latin typeface="BrowalliaUPC" pitchFamily="34" charset="-34"/>
                <a:cs typeface="BrowalliaUPC" pitchFamily="34" charset="-34"/>
              </a:rPr>
              <a:t> </a:t>
            </a:r>
            <a:endParaRPr lang="th-TH" altLang="th-TH" sz="6600" b="1">
              <a:latin typeface="BrowalliaUPC" pitchFamily="34" charset="-34"/>
              <a:cs typeface="BrowalliaUPC" pitchFamily="34" charset="-34"/>
            </a:endParaRPr>
          </a:p>
          <a:p>
            <a:pPr algn="ctr"/>
            <a:r>
              <a:rPr lang="th-TH" altLang="th-TH" sz="60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ไม่มีการแบ่งชำระเงินเป็นส่วนๆ</a:t>
            </a:r>
          </a:p>
        </p:txBody>
      </p:sp>
      <p:sp>
        <p:nvSpPr>
          <p:cNvPr id="5" name="Explosion 2 3"/>
          <p:cNvSpPr/>
          <p:nvPr/>
        </p:nvSpPr>
        <p:spPr>
          <a:xfrm rot="2064651">
            <a:off x="278613" y="609382"/>
            <a:ext cx="2723066" cy="1829237"/>
          </a:xfrm>
          <a:prstGeom prst="irregularSeal2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6" name="TextBox 19"/>
          <p:cNvSpPr txBox="1">
            <a:spLocks noChangeArrowheads="1"/>
          </p:cNvSpPr>
          <p:nvPr/>
        </p:nvSpPr>
        <p:spPr bwMode="auto">
          <a:xfrm>
            <a:off x="306905" y="762001"/>
            <a:ext cx="2667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>
              <a:defRPr/>
            </a:pPr>
            <a:r>
              <a:rPr lang="th-TH" altLang="th-TH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 </a:t>
            </a:r>
            <a:r>
              <a:rPr lang="en-US" altLang="th-TH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Note</a:t>
            </a:r>
            <a:endParaRPr lang="th-TH" altLang="th-TH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9"/>
          <p:cNvSpPr txBox="1">
            <a:spLocks noChangeArrowheads="1"/>
          </p:cNvSpPr>
          <p:nvPr/>
        </p:nvSpPr>
        <p:spPr bwMode="auto">
          <a:xfrm>
            <a:off x="152400" y="2071688"/>
            <a:ext cx="88392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/>
            <a:r>
              <a:rPr lang="th-TH" altLang="th-TH" sz="600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เงินก้อนที่ได้รับจาก กบข.หรือกรมบัญชีกลาง แล้วแต่กรณี </a:t>
            </a:r>
          </a:p>
          <a:p>
            <a:pPr algn="ctr"/>
            <a:r>
              <a:rPr lang="th-TH" altLang="th-TH" sz="60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ได้รับการยกเว้นภาษี</a:t>
            </a:r>
          </a:p>
        </p:txBody>
      </p:sp>
      <p:sp>
        <p:nvSpPr>
          <p:cNvPr id="43011" name="TextBox 19"/>
          <p:cNvSpPr txBox="1">
            <a:spLocks noChangeArrowheads="1"/>
          </p:cNvSpPr>
          <p:nvPr/>
        </p:nvSpPr>
        <p:spPr bwMode="auto">
          <a:xfrm>
            <a:off x="1339850" y="4786313"/>
            <a:ext cx="6400800" cy="1016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/>
            <a:r>
              <a:rPr lang="th-TH" altLang="th-TH" sz="6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ตาม มติ คณะรัฐมนตรี</a:t>
            </a:r>
          </a:p>
        </p:txBody>
      </p:sp>
      <p:sp>
        <p:nvSpPr>
          <p:cNvPr id="4" name="TextBox 19"/>
          <p:cNvSpPr txBox="1">
            <a:spLocks noChangeArrowheads="1"/>
          </p:cNvSpPr>
          <p:nvPr/>
        </p:nvSpPr>
        <p:spPr bwMode="auto">
          <a:xfrm>
            <a:off x="0" y="5934075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/>
            <a:r>
              <a:rPr lang="th-TH" altLang="th-TH" sz="320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(ที่ได้นำไปใช้ประโยชน์ในการลดหย่อนภาษีแล้ว ก็ไม่ต้องคืน)</a:t>
            </a:r>
          </a:p>
        </p:txBody>
      </p:sp>
      <p:sp>
        <p:nvSpPr>
          <p:cNvPr id="7" name="Explosion 2 3"/>
          <p:cNvSpPr/>
          <p:nvPr/>
        </p:nvSpPr>
        <p:spPr>
          <a:xfrm rot="2064651">
            <a:off x="492896" y="395044"/>
            <a:ext cx="2723066" cy="1829237"/>
          </a:xfrm>
          <a:prstGeom prst="irregularSeal2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8" name="TextBox 19"/>
          <p:cNvSpPr txBox="1">
            <a:spLocks noChangeArrowheads="1"/>
          </p:cNvSpPr>
          <p:nvPr/>
        </p:nvSpPr>
        <p:spPr bwMode="auto">
          <a:xfrm>
            <a:off x="521188" y="547663"/>
            <a:ext cx="2667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>
              <a:defRPr/>
            </a:pPr>
            <a:r>
              <a:rPr lang="th-TH" altLang="th-TH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 </a:t>
            </a:r>
            <a:r>
              <a:rPr lang="en-US" altLang="th-TH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Note</a:t>
            </a:r>
            <a:endParaRPr lang="th-TH" altLang="th-TH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86"/>
          <p:cNvSpPr txBox="1">
            <a:spLocks noChangeArrowheads="1"/>
          </p:cNvSpPr>
          <p:nvPr/>
        </p:nvSpPr>
        <p:spPr bwMode="auto">
          <a:xfrm>
            <a:off x="1524000" y="660400"/>
            <a:ext cx="7334250" cy="1200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7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วันสำคัญ</a:t>
            </a:r>
            <a:r>
              <a:rPr lang="en-US" altLang="th-TH" sz="7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Undo </a:t>
            </a:r>
            <a:endParaRPr lang="th-TH" altLang="th-TH" sz="7200" b="1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21507" name="Text Box 86"/>
          <p:cNvSpPr txBox="1">
            <a:spLocks noChangeArrowheads="1"/>
          </p:cNvSpPr>
          <p:nvPr/>
        </p:nvSpPr>
        <p:spPr bwMode="auto">
          <a:xfrm>
            <a:off x="381000" y="2214563"/>
            <a:ext cx="8458200" cy="2124075"/>
          </a:xfrm>
          <a:prstGeom prst="rect">
            <a:avLst/>
          </a:prstGeom>
          <a:solidFill>
            <a:srgbClr val="FFFF00"/>
          </a:solidFill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th-TH" sz="6600" b="1">
                <a:latin typeface="BrowalliaUPC" pitchFamily="34" charset="-34"/>
                <a:cs typeface="BrowalliaUPC" pitchFamily="34" charset="-34"/>
              </a:rPr>
              <a:t>30 </a:t>
            </a:r>
            <a:r>
              <a:rPr lang="th-TH" altLang="th-TH" sz="6600" b="1">
                <a:latin typeface="BrowalliaUPC" pitchFamily="34" charset="-34"/>
                <a:cs typeface="BrowalliaUPC" pitchFamily="34" charset="-34"/>
              </a:rPr>
              <a:t>มิถุนายน </a:t>
            </a:r>
            <a:r>
              <a:rPr lang="en-US" altLang="th-TH" sz="6600" b="1">
                <a:latin typeface="BrowalliaUPC" pitchFamily="34" charset="-34"/>
                <a:cs typeface="BrowalliaUPC" pitchFamily="34" charset="-34"/>
              </a:rPr>
              <a:t>2558 </a:t>
            </a:r>
            <a:endParaRPr lang="th-TH" altLang="th-TH" sz="6600" b="1">
              <a:latin typeface="BrowalliaUPC" pitchFamily="34" charset="-34"/>
              <a:cs typeface="BrowalliaUPC" pitchFamily="34" charset="-34"/>
            </a:endParaRPr>
          </a:p>
          <a:p>
            <a:pPr algn="ctr"/>
            <a:r>
              <a:rPr lang="th-TH" altLang="th-TH" sz="660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วันสุดท้ายแสดงความประสงค์</a:t>
            </a:r>
            <a:endParaRPr lang="th-TH" altLang="th-TH" sz="7200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6" name="Text Box 86"/>
          <p:cNvSpPr txBox="1">
            <a:spLocks noChangeArrowheads="1"/>
          </p:cNvSpPr>
          <p:nvPr/>
        </p:nvSpPr>
        <p:spPr bwMode="auto">
          <a:xfrm>
            <a:off x="381000" y="4500563"/>
            <a:ext cx="8458200" cy="2124075"/>
          </a:xfrm>
          <a:prstGeom prst="rect">
            <a:avLst/>
          </a:prstGeom>
          <a:solidFill>
            <a:srgbClr val="FFFF00"/>
          </a:solidFill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th-TH" sz="6600" b="1">
                <a:latin typeface="BrowalliaUPC" pitchFamily="34" charset="-34"/>
                <a:cs typeface="BrowalliaUPC" pitchFamily="34" charset="-34"/>
              </a:rPr>
              <a:t>30 </a:t>
            </a:r>
            <a:r>
              <a:rPr lang="th-TH" altLang="th-TH" sz="6600" b="1">
                <a:latin typeface="BrowalliaUPC" pitchFamily="34" charset="-34"/>
                <a:cs typeface="BrowalliaUPC" pitchFamily="34" charset="-34"/>
              </a:rPr>
              <a:t>กันยายน </a:t>
            </a:r>
            <a:r>
              <a:rPr lang="en-US" altLang="th-TH" sz="6600" b="1">
                <a:latin typeface="BrowalliaUPC" pitchFamily="34" charset="-34"/>
                <a:cs typeface="BrowalliaUPC" pitchFamily="34" charset="-34"/>
              </a:rPr>
              <a:t>2558</a:t>
            </a:r>
          </a:p>
          <a:p>
            <a:pPr algn="ctr"/>
            <a:r>
              <a:rPr lang="th-TH" altLang="th-TH" sz="660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วันสุดท้ายชำระเงิน</a:t>
            </a:r>
          </a:p>
        </p:txBody>
      </p:sp>
      <p:sp>
        <p:nvSpPr>
          <p:cNvPr id="7" name="Explosion 2 3"/>
          <p:cNvSpPr/>
          <p:nvPr/>
        </p:nvSpPr>
        <p:spPr>
          <a:xfrm rot="2064651">
            <a:off x="278613" y="418861"/>
            <a:ext cx="2723066" cy="1829237"/>
          </a:xfrm>
          <a:prstGeom prst="irregularSeal2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9" name="TextBox 19"/>
          <p:cNvSpPr txBox="1">
            <a:spLocks noChangeArrowheads="1"/>
          </p:cNvSpPr>
          <p:nvPr/>
        </p:nvSpPr>
        <p:spPr bwMode="auto">
          <a:xfrm>
            <a:off x="306905" y="571480"/>
            <a:ext cx="2667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>
              <a:defRPr/>
            </a:pPr>
            <a:r>
              <a:rPr lang="th-TH" altLang="th-TH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 </a:t>
            </a:r>
            <a:r>
              <a:rPr lang="en-US" altLang="th-TH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Note</a:t>
            </a:r>
            <a:endParaRPr lang="th-TH" altLang="th-TH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19"/>
          <p:cNvSpPr txBox="1">
            <a:spLocks noChangeArrowheads="1"/>
          </p:cNvSpPr>
          <p:nvPr/>
        </p:nvSpPr>
        <p:spPr bwMode="auto">
          <a:xfrm>
            <a:off x="544513" y="3714750"/>
            <a:ext cx="82327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การส่งเงินประเดิม เงินชดเชย  เงินสบทบ </a:t>
            </a:r>
          </a:p>
          <a:p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และดอกผลของเงินดังกล่าว ของผู้รับบำนาญและข้าราชการ</a:t>
            </a:r>
            <a:r>
              <a:rPr lang="en-US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เข้าบัญชีเงินสำรอง</a:t>
            </a:r>
            <a:r>
              <a:rPr lang="en-US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endParaRPr lang="th-TH" altLang="th-TH" sz="3600" b="1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9939" name="TextBox 19"/>
          <p:cNvSpPr txBox="1">
            <a:spLocks noChangeArrowheads="1"/>
          </p:cNvSpPr>
          <p:nvPr/>
        </p:nvSpPr>
        <p:spPr bwMode="auto">
          <a:xfrm>
            <a:off x="469900" y="2514600"/>
            <a:ext cx="8816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การคืนเงินทั้งจำนวน หรือการแบ่งชำระเงินเป็นส่วนๆ</a:t>
            </a:r>
            <a:r>
              <a:rPr lang="th-TH" altLang="th-TH" sz="36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การได้รับเงินคืน โดยการหักกลบลบกัน ระหว่างผู้รับบำนาญ กับ รัฐ 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163513" y="3871913"/>
            <a:ext cx="381000" cy="3048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lang="th-TH" sz="32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163513" y="2667000"/>
            <a:ext cx="381000" cy="3048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lang="th-TH" sz="32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9942" name="TextBox 19"/>
          <p:cNvSpPr txBox="1">
            <a:spLocks noChangeArrowheads="1"/>
          </p:cNvSpPr>
          <p:nvPr/>
        </p:nvSpPr>
        <p:spPr bwMode="auto">
          <a:xfrm>
            <a:off x="458788" y="1765300"/>
            <a:ext cx="88169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การแสดงความประสงค์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152400" y="1901825"/>
            <a:ext cx="381000" cy="3048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lang="th-TH" sz="32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9944" name="TextBox 19"/>
          <p:cNvSpPr txBox="1">
            <a:spLocks noChangeArrowheads="1"/>
          </p:cNvSpPr>
          <p:nvPr/>
        </p:nvSpPr>
        <p:spPr bwMode="auto">
          <a:xfrm>
            <a:off x="533400" y="5591175"/>
            <a:ext cx="8232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การคืนเงินสะสม และดอกผลของเงินดังกล่าว ให้ข้าราชการ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152400" y="5819775"/>
            <a:ext cx="381000" cy="3048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lang="th-TH" sz="32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5066" name="TextBox 19"/>
          <p:cNvSpPr txBox="1">
            <a:spLocks noChangeArrowheads="1"/>
          </p:cNvSpPr>
          <p:nvPr/>
        </p:nvSpPr>
        <p:spPr bwMode="auto">
          <a:xfrm>
            <a:off x="971550" y="142875"/>
            <a:ext cx="7200900" cy="1692275"/>
          </a:xfrm>
          <a:prstGeom prst="rect">
            <a:avLst/>
          </a:prstGeom>
          <a:solidFill>
            <a:srgbClr val="69D8FF"/>
          </a:solidFill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/>
            <a:r>
              <a:rPr lang="th-TH" altLang="th-TH" sz="6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หลักเกณฑ์และวิธีการ</a:t>
            </a:r>
          </a:p>
          <a:p>
            <a:pPr algn="ctr"/>
            <a:r>
              <a:rPr lang="th-TH" altLang="th-TH" sz="44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ประกอบกฎหมาย </a:t>
            </a:r>
            <a:r>
              <a:rPr lang="en-US" altLang="th-TH" sz="44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Undo</a:t>
            </a:r>
            <a:endParaRPr lang="th-TH" altLang="th-TH" sz="4400" b="1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/>
      <p:bldP spid="39942" grpId="0"/>
      <p:bldP spid="399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750" y="1931988"/>
            <a:ext cx="7993063" cy="4140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800" dirty="0" smtClean="0">
                <a:solidFill>
                  <a:srgbClr val="FF0000"/>
                </a:solidFill>
                <a:latin typeface="Tahoma" pitchFamily="34" charset="0"/>
                <a:cs typeface="+mn-cs"/>
              </a:rPr>
              <a:t>เพื่อให้ ข้าราชการ ผู้รับบำนาญ และ</a:t>
            </a:r>
            <a:br>
              <a:rPr lang="th-TH" sz="4800" dirty="0" smtClean="0">
                <a:solidFill>
                  <a:srgbClr val="FF0000"/>
                </a:solidFill>
                <a:latin typeface="Tahoma" pitchFamily="34" charset="0"/>
                <a:cs typeface="+mn-cs"/>
              </a:rPr>
            </a:br>
            <a:r>
              <a:rPr lang="th-TH" sz="4800" dirty="0" smtClean="0">
                <a:solidFill>
                  <a:srgbClr val="FF0000"/>
                </a:solidFill>
                <a:latin typeface="Tahoma" pitchFamily="34" charset="0"/>
                <a:cs typeface="+mn-cs"/>
              </a:rPr>
              <a:t>ทหารกองหนุนมีเบี้ยหวัด</a:t>
            </a:r>
            <a:r>
              <a:rPr lang="th-TH" sz="4400" dirty="0" smtClean="0">
                <a:solidFill>
                  <a:srgbClr val="FF0000"/>
                </a:solidFill>
                <a:latin typeface="Tahoma" pitchFamily="34" charset="0"/>
                <a:cs typeface="+mn-cs"/>
              </a:rPr>
              <a:t/>
            </a:r>
            <a:br>
              <a:rPr lang="th-TH" sz="4400" dirty="0" smtClean="0">
                <a:solidFill>
                  <a:srgbClr val="FF0000"/>
                </a:solidFill>
                <a:latin typeface="Tahoma" pitchFamily="34" charset="0"/>
                <a:cs typeface="+mn-cs"/>
              </a:rPr>
            </a:br>
            <a:r>
              <a:rPr lang="th-TH" sz="2400" dirty="0" smtClean="0">
                <a:solidFill>
                  <a:srgbClr val="008000"/>
                </a:solidFill>
                <a:latin typeface="Tahoma" pitchFamily="34" charset="0"/>
                <a:cs typeface="+mn-cs"/>
              </a:rPr>
              <a:t>(รับราชการก่อนวันที่ 27 มีนาคม 2540 และเป็นสมาชิก </a:t>
            </a:r>
            <a:r>
              <a:rPr lang="th-TH" sz="2400" dirty="0" err="1" smtClean="0">
                <a:solidFill>
                  <a:srgbClr val="008000"/>
                </a:solidFill>
                <a:latin typeface="Tahoma" pitchFamily="34" charset="0"/>
                <a:cs typeface="+mn-cs"/>
              </a:rPr>
              <a:t>กบข.</a:t>
            </a:r>
            <a:r>
              <a:rPr lang="th-TH" sz="2400" dirty="0" smtClean="0">
                <a:solidFill>
                  <a:srgbClr val="008000"/>
                </a:solidFill>
                <a:latin typeface="Tahoma" pitchFamily="34" charset="0"/>
                <a:cs typeface="+mn-cs"/>
              </a:rPr>
              <a:t> แบบสมัครใจ</a:t>
            </a:r>
            <a:r>
              <a:rPr lang="en-US" sz="2400" dirty="0" smtClean="0">
                <a:solidFill>
                  <a:srgbClr val="008000"/>
                </a:solidFill>
                <a:latin typeface="Tahoma" pitchFamily="34" charset="0"/>
                <a:cs typeface="+mn-cs"/>
              </a:rPr>
              <a:t>)</a:t>
            </a:r>
            <a:r>
              <a:rPr lang="th-TH" sz="2000" dirty="0" smtClean="0">
                <a:solidFill>
                  <a:srgbClr val="008000"/>
                </a:solidFill>
                <a:latin typeface="Tahoma" pitchFamily="34" charset="0"/>
                <a:cs typeface="+mn-cs"/>
              </a:rPr>
              <a:t/>
            </a:r>
            <a:br>
              <a:rPr lang="th-TH" sz="2000" dirty="0" smtClean="0">
                <a:solidFill>
                  <a:srgbClr val="008000"/>
                </a:solidFill>
                <a:latin typeface="Tahoma" pitchFamily="34" charset="0"/>
                <a:cs typeface="+mn-cs"/>
              </a:rPr>
            </a:br>
            <a:r>
              <a:rPr lang="th-TH" sz="4000" dirty="0" smtClean="0">
                <a:solidFill>
                  <a:srgbClr val="FF0000"/>
                </a:solidFill>
                <a:latin typeface="Tahoma" pitchFamily="34" charset="0"/>
                <a:cs typeface="+mn-cs"/>
              </a:rPr>
              <a:t/>
            </a:r>
            <a:br>
              <a:rPr lang="th-TH" sz="4000" dirty="0" smtClean="0">
                <a:solidFill>
                  <a:srgbClr val="FF0000"/>
                </a:solidFill>
                <a:latin typeface="Tahoma" pitchFamily="34" charset="0"/>
                <a:cs typeface="+mn-cs"/>
              </a:rPr>
            </a:br>
            <a:r>
              <a:rPr lang="th-TH" sz="4800" dirty="0" smtClean="0">
                <a:solidFill>
                  <a:schemeClr val="tx1"/>
                </a:solidFill>
                <a:latin typeface="Tahoma" pitchFamily="34" charset="0"/>
                <a:cs typeface="+mn-cs"/>
              </a:rPr>
              <a:t>สามารถกลับไปใช้สิทธิ </a:t>
            </a:r>
            <a:br>
              <a:rPr lang="th-TH" sz="4800" dirty="0" smtClean="0">
                <a:solidFill>
                  <a:schemeClr val="tx1"/>
                </a:solidFill>
                <a:latin typeface="Tahoma" pitchFamily="34" charset="0"/>
                <a:cs typeface="+mn-cs"/>
              </a:rPr>
            </a:br>
            <a:r>
              <a:rPr lang="th-TH" sz="4800" dirty="0" err="1" smtClean="0">
                <a:solidFill>
                  <a:schemeClr val="tx1"/>
                </a:solidFill>
                <a:latin typeface="Tahoma" pitchFamily="34" charset="0"/>
                <a:cs typeface="+mn-cs"/>
              </a:rPr>
              <a:t>พ.ร.บ</a:t>
            </a:r>
            <a:r>
              <a:rPr lang="en-US" sz="4800" dirty="0" smtClean="0">
                <a:solidFill>
                  <a:schemeClr val="tx1"/>
                </a:solidFill>
                <a:latin typeface="Tahoma" pitchFamily="34" charset="0"/>
                <a:cs typeface="+mn-cs"/>
              </a:rPr>
              <a:t>.</a:t>
            </a:r>
            <a:r>
              <a:rPr lang="th-TH" sz="4800" dirty="0" smtClean="0">
                <a:solidFill>
                  <a:schemeClr val="tx1"/>
                </a:solidFill>
                <a:latin typeface="Tahoma" pitchFamily="34" charset="0"/>
                <a:cs typeface="+mn-cs"/>
              </a:rPr>
              <a:t> บำเหน็จบำนาญ </a:t>
            </a:r>
            <a:r>
              <a:rPr lang="en-US" sz="4800" dirty="0" smtClean="0">
                <a:solidFill>
                  <a:schemeClr val="tx1"/>
                </a:solidFill>
                <a:latin typeface="Tahoma" pitchFamily="34" charset="0"/>
                <a:cs typeface="+mn-cs"/>
              </a:rPr>
              <a:t>2494 </a:t>
            </a:r>
            <a:r>
              <a:rPr lang="th-TH" sz="4800" dirty="0" smtClean="0">
                <a:solidFill>
                  <a:schemeClr val="tx1"/>
                </a:solidFill>
                <a:latin typeface="Tahoma" pitchFamily="34" charset="0"/>
                <a:cs typeface="+mn-cs"/>
              </a:rPr>
              <a:t>ได้ </a:t>
            </a:r>
            <a:endParaRPr lang="en-US" sz="4800" dirty="0" smtClean="0">
              <a:solidFill>
                <a:schemeClr val="tx1"/>
              </a:solidFill>
              <a:latin typeface="Tahoma" pitchFamily="34" charset="0"/>
              <a:cs typeface="+mn-cs"/>
            </a:endParaRPr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 bwMode="auto">
          <a:xfrm>
            <a:off x="395288" y="476250"/>
            <a:ext cx="8280400" cy="1368425"/>
          </a:xfrm>
          <a:prstGeom prst="rect">
            <a:avLst/>
          </a:prstGeom>
          <a:solidFill>
            <a:srgbClr val="FFFF66"/>
          </a:solidFill>
          <a:ln w="19050">
            <a:solidFill>
              <a:srgbClr val="0000CC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th-TH" sz="6000" b="1" dirty="0">
                <a:solidFill>
                  <a:srgbClr val="0000CC"/>
                </a:solidFill>
                <a:latin typeface="Tahoma" pitchFamily="34" charset="0"/>
                <a:ea typeface="+mj-ea"/>
                <a:cs typeface="+mn-cs"/>
              </a:rPr>
              <a:t>เหตุผลที่ต้องมีโครงการ </a:t>
            </a:r>
            <a:r>
              <a:rPr lang="en-US" sz="6000" b="1" dirty="0">
                <a:solidFill>
                  <a:srgbClr val="0000CC"/>
                </a:solidFill>
                <a:latin typeface="Tahoma" pitchFamily="34" charset="0"/>
                <a:ea typeface="+mj-ea"/>
                <a:cs typeface="+mn-cs"/>
              </a:rPr>
              <a:t>Undo ?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DCE4D2-B240-4E47-942B-584E83E3CA04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9"/>
          <p:cNvSpPr txBox="1">
            <a:spLocks noChangeArrowheads="1"/>
          </p:cNvSpPr>
          <p:nvPr/>
        </p:nvSpPr>
        <p:spPr bwMode="auto">
          <a:xfrm>
            <a:off x="1736725" y="2578100"/>
            <a:ext cx="62198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480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ส่วนราชการที่ปฏิบัติงานอยู่</a:t>
            </a:r>
            <a:endParaRPr lang="th-TH" altLang="th-TH" sz="4800" b="1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6083" name="TextBox 19"/>
          <p:cNvSpPr txBox="1">
            <a:spLocks noChangeArrowheads="1"/>
          </p:cNvSpPr>
          <p:nvPr/>
        </p:nvSpPr>
        <p:spPr bwMode="auto">
          <a:xfrm>
            <a:off x="912813" y="188913"/>
            <a:ext cx="7458075" cy="2124075"/>
          </a:xfrm>
          <a:prstGeom prst="rect">
            <a:avLst/>
          </a:prstGeom>
          <a:solidFill>
            <a:srgbClr val="69D8FF"/>
          </a:solidFill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/>
            <a:r>
              <a:rPr lang="th-TH" altLang="th-TH" sz="660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สถานที่ยื่นใบสมัคร </a:t>
            </a:r>
            <a:r>
              <a:rPr lang="en-US" altLang="th-TH" sz="660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Undo</a:t>
            </a:r>
          </a:p>
          <a:p>
            <a:pPr algn="ctr"/>
            <a:r>
              <a:rPr lang="en-US" altLang="th-TH" sz="660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+</a:t>
            </a:r>
            <a:r>
              <a:rPr lang="th-TH" altLang="th-TH" sz="660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รับชำระเงิน </a:t>
            </a:r>
            <a:r>
              <a:rPr lang="th-TH" altLang="th-TH" sz="320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(ถ้ามี)</a:t>
            </a:r>
          </a:p>
        </p:txBody>
      </p:sp>
      <p:sp>
        <p:nvSpPr>
          <p:cNvPr id="40964" name="TextBox 19"/>
          <p:cNvSpPr txBox="1">
            <a:spLocks noChangeArrowheads="1"/>
          </p:cNvSpPr>
          <p:nvPr/>
        </p:nvSpPr>
        <p:spPr bwMode="auto">
          <a:xfrm>
            <a:off x="1709738" y="3790950"/>
            <a:ext cx="55260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480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ส่วนราชการผู้เบิกบำนาญ</a:t>
            </a:r>
            <a:endParaRPr lang="th-TH" altLang="th-TH" sz="4800" b="1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6" name="ดาว 5 แฉก 5"/>
          <p:cNvSpPr/>
          <p:nvPr/>
        </p:nvSpPr>
        <p:spPr>
          <a:xfrm>
            <a:off x="1331913" y="2830513"/>
            <a:ext cx="341312" cy="284162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36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7" name="ดาว 5 แฉก 6"/>
          <p:cNvSpPr/>
          <p:nvPr/>
        </p:nvSpPr>
        <p:spPr>
          <a:xfrm>
            <a:off x="1331913" y="4006850"/>
            <a:ext cx="341312" cy="282575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36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0969" name="TextBox 19"/>
          <p:cNvSpPr txBox="1">
            <a:spLocks noChangeArrowheads="1"/>
          </p:cNvSpPr>
          <p:nvPr/>
        </p:nvSpPr>
        <p:spPr bwMode="auto">
          <a:xfrm>
            <a:off x="1763713" y="3286125"/>
            <a:ext cx="17287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3200" b="1">
                <a:solidFill>
                  <a:srgbClr val="FF3300"/>
                </a:solidFill>
                <a:latin typeface="BrowalliaUPC" pitchFamily="34" charset="-34"/>
                <a:cs typeface="BrowalliaUPC" pitchFamily="34" charset="-34"/>
              </a:rPr>
              <a:t>ข้าราชการ</a:t>
            </a:r>
          </a:p>
        </p:txBody>
      </p:sp>
      <p:sp>
        <p:nvSpPr>
          <p:cNvPr id="40970" name="TextBox 19"/>
          <p:cNvSpPr txBox="1">
            <a:spLocks noChangeArrowheads="1"/>
          </p:cNvSpPr>
          <p:nvPr/>
        </p:nvSpPr>
        <p:spPr bwMode="auto">
          <a:xfrm>
            <a:off x="1763713" y="4481513"/>
            <a:ext cx="4752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3200" b="1">
                <a:solidFill>
                  <a:srgbClr val="FF3300"/>
                </a:solidFill>
                <a:latin typeface="BrowalliaUPC" pitchFamily="34" charset="-34"/>
                <a:cs typeface="BrowalliaUPC" pitchFamily="34" charset="-34"/>
              </a:rPr>
              <a:t>ผู้รับบำนาญ  ผู้รับเบี้ยหวัด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4" grpId="0"/>
      <p:bldP spid="40969" grpId="0"/>
      <p:bldP spid="4097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9"/>
          <p:cNvSpPr txBox="1">
            <a:spLocks noChangeArrowheads="1"/>
          </p:cNvSpPr>
          <p:nvPr/>
        </p:nvSpPr>
        <p:spPr bwMode="auto">
          <a:xfrm>
            <a:off x="1592263" y="2060575"/>
            <a:ext cx="6219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ใบสมัคร</a:t>
            </a:r>
            <a:endParaRPr lang="th-TH" altLang="th-TH" b="1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7107" name="TextBox 19"/>
          <p:cNvSpPr txBox="1">
            <a:spLocks noChangeArrowheads="1"/>
          </p:cNvSpPr>
          <p:nvPr/>
        </p:nvSpPr>
        <p:spPr bwMode="auto">
          <a:xfrm>
            <a:off x="912813" y="188913"/>
            <a:ext cx="7458075" cy="1938337"/>
          </a:xfrm>
          <a:prstGeom prst="rect">
            <a:avLst/>
          </a:prstGeom>
          <a:solidFill>
            <a:srgbClr val="69D8FF"/>
          </a:solidFill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/>
            <a:r>
              <a:rPr lang="th-TH" altLang="th-TH" sz="6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หลักฐานยืนยัน</a:t>
            </a:r>
          </a:p>
          <a:p>
            <a:pPr algn="ctr"/>
            <a:r>
              <a:rPr lang="th-TH" altLang="th-TH" sz="6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การสมัคร </a:t>
            </a:r>
            <a:r>
              <a:rPr lang="en-US" altLang="th-TH" sz="6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Undo</a:t>
            </a:r>
          </a:p>
        </p:txBody>
      </p:sp>
      <p:sp>
        <p:nvSpPr>
          <p:cNvPr id="40964" name="TextBox 19"/>
          <p:cNvSpPr txBox="1">
            <a:spLocks noChangeArrowheads="1"/>
          </p:cNvSpPr>
          <p:nvPr/>
        </p:nvSpPr>
        <p:spPr bwMode="auto">
          <a:xfrm>
            <a:off x="1565275" y="3556000"/>
            <a:ext cx="66611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>
              <a:buFont typeface="Arial" pitchFamily="34" charset="0"/>
              <a:buNone/>
            </a:pP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ใบรับแบบแสดงความประสงค์</a:t>
            </a:r>
            <a:endParaRPr lang="th-TH" altLang="th-TH" sz="4000" b="1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  <a:p>
            <a:endParaRPr lang="th-TH" altLang="th-TH" sz="4000" b="1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6" name="ดาว 5 แฉก 5"/>
          <p:cNvSpPr/>
          <p:nvPr/>
        </p:nvSpPr>
        <p:spPr>
          <a:xfrm>
            <a:off x="1187450" y="2312988"/>
            <a:ext cx="341313" cy="284162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b="1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7" name="ดาว 5 แฉก 6"/>
          <p:cNvSpPr/>
          <p:nvPr/>
        </p:nvSpPr>
        <p:spPr>
          <a:xfrm>
            <a:off x="1187450" y="3722688"/>
            <a:ext cx="341313" cy="282575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b="1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8" name="ดาว 5 แฉก 7"/>
          <p:cNvSpPr/>
          <p:nvPr/>
        </p:nvSpPr>
        <p:spPr>
          <a:xfrm>
            <a:off x="1187450" y="5491163"/>
            <a:ext cx="341313" cy="284162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b="1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2" name="TextBox 19"/>
          <p:cNvSpPr txBox="1">
            <a:spLocks noChangeArrowheads="1"/>
          </p:cNvSpPr>
          <p:nvPr/>
        </p:nvSpPr>
        <p:spPr bwMode="auto">
          <a:xfrm>
            <a:off x="1619250" y="4203700"/>
            <a:ext cx="68405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(แบบ ข.2 </a:t>
            </a:r>
            <a:r>
              <a:rPr lang="en-US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, </a:t>
            </a:r>
            <a:r>
              <a:rPr lang="th-TH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บ.2</a:t>
            </a:r>
            <a:r>
              <a:rPr lang="en-US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,</a:t>
            </a:r>
            <a:r>
              <a:rPr lang="th-TH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3</a:t>
            </a:r>
            <a:r>
              <a:rPr lang="en-US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,7</a:t>
            </a:r>
            <a:r>
              <a:rPr lang="th-TH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)</a:t>
            </a:r>
          </a:p>
          <a:p>
            <a:r>
              <a:rPr lang="th-TH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altLang="th-TH" sz="2400" b="1">
                <a:solidFill>
                  <a:srgbClr val="008000"/>
                </a:solidFill>
                <a:latin typeface="BrowalliaUPC" pitchFamily="34" charset="-34"/>
                <a:cs typeface="BrowalliaUPC" pitchFamily="34" charset="-34"/>
              </a:rPr>
              <a:t>ออกจากระบบ </a:t>
            </a:r>
            <a:r>
              <a:rPr lang="en-US" altLang="th-TH" sz="2400" b="1">
                <a:solidFill>
                  <a:srgbClr val="008000"/>
                </a:solidFill>
                <a:latin typeface="BrowalliaUPC" pitchFamily="34" charset="-34"/>
                <a:cs typeface="BrowalliaUPC" pitchFamily="34" charset="-34"/>
              </a:rPr>
              <a:t>e Pension </a:t>
            </a:r>
            <a:r>
              <a:rPr lang="th-TH" altLang="th-TH" sz="2400" b="1">
                <a:solidFill>
                  <a:srgbClr val="008000"/>
                </a:solidFill>
                <a:latin typeface="BrowalliaUPC" pitchFamily="34" charset="-34"/>
                <a:cs typeface="BrowalliaUPC" pitchFamily="34" charset="-34"/>
              </a:rPr>
              <a:t>โดยส่วนราชการผู้เบิกบำนาญ</a:t>
            </a:r>
          </a:p>
        </p:txBody>
      </p:sp>
      <p:sp>
        <p:nvSpPr>
          <p:cNvPr id="13" name="TextBox 19"/>
          <p:cNvSpPr txBox="1">
            <a:spLocks noChangeArrowheads="1"/>
          </p:cNvSpPr>
          <p:nvPr/>
        </p:nvSpPr>
        <p:spPr bwMode="auto">
          <a:xfrm>
            <a:off x="1547813" y="5229225"/>
            <a:ext cx="7272337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>
              <a:buFont typeface="Arial" pitchFamily="34" charset="0"/>
              <a:buNone/>
            </a:pPr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ใบรับรองสิทธิ</a:t>
            </a:r>
          </a:p>
          <a:p>
            <a:pPr>
              <a:buFont typeface="Arial" pitchFamily="34" charset="0"/>
              <a:buNone/>
            </a:pPr>
            <a:r>
              <a:rPr lang="th-TH" altLang="th-TH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(แบบ ข.3 </a:t>
            </a:r>
            <a:r>
              <a:rPr lang="en-US" altLang="th-TH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, </a:t>
            </a:r>
            <a:r>
              <a:rPr lang="th-TH" altLang="th-TH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บ.4</a:t>
            </a:r>
            <a:r>
              <a:rPr lang="en-US" altLang="th-TH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,5,8</a:t>
            </a:r>
            <a:r>
              <a:rPr lang="th-TH" altLang="th-TH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)</a:t>
            </a:r>
            <a:r>
              <a:rPr lang="th-TH" altLang="th-TH" b="1">
                <a:solidFill>
                  <a:srgbClr val="008000"/>
                </a:solidFill>
                <a:latin typeface="BrowalliaUPC" pitchFamily="34" charset="-34"/>
                <a:cs typeface="BrowalliaUPC" pitchFamily="34" charset="-34"/>
              </a:rPr>
              <a:t> </a:t>
            </a:r>
          </a:p>
          <a:p>
            <a:pPr>
              <a:buFont typeface="Arial" pitchFamily="34" charset="0"/>
              <a:buNone/>
            </a:pPr>
            <a:r>
              <a:rPr lang="th-TH" altLang="th-TH" sz="2400" b="1">
                <a:solidFill>
                  <a:srgbClr val="008000"/>
                </a:solidFill>
                <a:latin typeface="BrowalliaUPC" pitchFamily="34" charset="-34"/>
                <a:cs typeface="BrowalliaUPC" pitchFamily="34" charset="-34"/>
              </a:rPr>
              <a:t>ออกจากระบบ </a:t>
            </a:r>
            <a:r>
              <a:rPr lang="en-US" altLang="th-TH" sz="2400" b="1">
                <a:solidFill>
                  <a:srgbClr val="008000"/>
                </a:solidFill>
                <a:latin typeface="BrowalliaUPC" pitchFamily="34" charset="-34"/>
                <a:cs typeface="BrowalliaUPC" pitchFamily="34" charset="-34"/>
              </a:rPr>
              <a:t>e Pension </a:t>
            </a:r>
            <a:r>
              <a:rPr lang="th-TH" altLang="th-TH" sz="2000" b="1">
                <a:solidFill>
                  <a:srgbClr val="008000"/>
                </a:solidFill>
                <a:latin typeface="BrowalliaUPC" pitchFamily="34" charset="-34"/>
                <a:cs typeface="BrowalliaUPC" pitchFamily="34" charset="-34"/>
              </a:rPr>
              <a:t>โดย สนง.คลังจังหวัด </a:t>
            </a:r>
            <a:r>
              <a:rPr lang="en-US" altLang="th-TH" sz="2000" b="1">
                <a:solidFill>
                  <a:srgbClr val="008000"/>
                </a:solidFill>
                <a:latin typeface="BrowalliaUPC" pitchFamily="34" charset="-34"/>
                <a:cs typeface="BrowalliaUPC" pitchFamily="34" charset="-34"/>
              </a:rPr>
              <a:t>,</a:t>
            </a:r>
            <a:r>
              <a:rPr lang="th-TH" altLang="th-TH" sz="2000" b="1">
                <a:solidFill>
                  <a:srgbClr val="008000"/>
                </a:solidFill>
                <a:latin typeface="BrowalliaUPC" pitchFamily="34" charset="-34"/>
                <a:cs typeface="BrowalliaUPC" pitchFamily="34" charset="-34"/>
              </a:rPr>
              <a:t> กรมบัญชีกลาง (สรจ.)</a:t>
            </a:r>
            <a:endParaRPr lang="th-TH" altLang="th-TH" sz="2000" b="1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0" name="TextBox 19"/>
          <p:cNvSpPr txBox="1">
            <a:spLocks noChangeArrowheads="1"/>
          </p:cNvSpPr>
          <p:nvPr/>
        </p:nvSpPr>
        <p:spPr bwMode="auto">
          <a:xfrm>
            <a:off x="1619250" y="2670175"/>
            <a:ext cx="68405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(แบบ ข.1 </a:t>
            </a:r>
            <a:r>
              <a:rPr lang="en-US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, </a:t>
            </a:r>
            <a:r>
              <a:rPr lang="th-TH" altLang="th-TH" sz="32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บ.1)</a:t>
            </a:r>
          </a:p>
          <a:p>
            <a:r>
              <a:rPr lang="th-TH" altLang="th-TH" sz="2400" b="1">
                <a:solidFill>
                  <a:srgbClr val="008000"/>
                </a:solidFill>
                <a:latin typeface="BrowalliaUPC" pitchFamily="34" charset="-34"/>
                <a:cs typeface="BrowalliaUPC" pitchFamily="34" charset="-34"/>
              </a:rPr>
              <a:t>สำเนาเอกสาร </a:t>
            </a:r>
            <a:r>
              <a:rPr lang="en-US" altLang="th-TH" sz="2400" b="1">
                <a:solidFill>
                  <a:srgbClr val="008000"/>
                </a:solidFill>
                <a:latin typeface="BrowalliaUPC" pitchFamily="34" charset="-34"/>
                <a:cs typeface="BrowalliaUPC" pitchFamily="34" charset="-34"/>
              </a:rPr>
              <a:t>+</a:t>
            </a:r>
            <a:r>
              <a:rPr lang="th-TH" altLang="th-TH" sz="2400" b="1">
                <a:solidFill>
                  <a:srgbClr val="008000"/>
                </a:solidFill>
                <a:latin typeface="BrowalliaUPC" pitchFamily="34" charset="-34"/>
                <a:cs typeface="BrowalliaUPC" pitchFamily="34" charset="-34"/>
              </a:rPr>
              <a:t> รับรองสำเนาโดยส่วนราชการที่รับใบสมัคร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4" grpId="0"/>
      <p:bldP spid="12" grpId="0"/>
      <p:bldP spid="13" grpId="0"/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9"/>
          <p:cNvSpPr txBox="1">
            <a:spLocks noChangeArrowheads="1"/>
          </p:cNvSpPr>
          <p:nvPr/>
        </p:nvSpPr>
        <p:spPr bwMode="auto">
          <a:xfrm>
            <a:off x="1736725" y="2360613"/>
            <a:ext cx="62198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48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ถูกต้องตามข้อเท็จจริง</a:t>
            </a:r>
          </a:p>
          <a:p>
            <a:r>
              <a:rPr lang="th-TH" altLang="th-TH" sz="48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endParaRPr lang="th-TH" altLang="th-TH" sz="3600" b="1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8131" name="TextBox 19"/>
          <p:cNvSpPr txBox="1">
            <a:spLocks noChangeArrowheads="1"/>
          </p:cNvSpPr>
          <p:nvPr/>
        </p:nvSpPr>
        <p:spPr bwMode="auto">
          <a:xfrm>
            <a:off x="912813" y="188913"/>
            <a:ext cx="7458075" cy="2124075"/>
          </a:xfrm>
          <a:prstGeom prst="rect">
            <a:avLst/>
          </a:prstGeom>
          <a:solidFill>
            <a:srgbClr val="69D8FF"/>
          </a:solidFill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/>
            <a:r>
              <a:rPr lang="th-TH" altLang="th-TH" sz="6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การกรอกข้อมูลใน</a:t>
            </a:r>
          </a:p>
          <a:p>
            <a:pPr algn="ctr">
              <a:buFont typeface="Arial" pitchFamily="34" charset="0"/>
              <a:buNone/>
            </a:pPr>
            <a:r>
              <a:rPr lang="th-TH" altLang="th-TH" sz="6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ใบสมัคร </a:t>
            </a:r>
            <a:r>
              <a:rPr lang="en-US" altLang="th-TH" sz="6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Undo</a:t>
            </a:r>
            <a:r>
              <a:rPr lang="th-TH" altLang="th-TH" sz="6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(แบบ ข.1 </a:t>
            </a:r>
            <a:r>
              <a:rPr lang="en-US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, </a:t>
            </a:r>
            <a:r>
              <a:rPr lang="th-TH" alt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บ.1)</a:t>
            </a:r>
            <a:endParaRPr lang="en-US" altLang="th-TH" sz="6600" b="1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0964" name="TextBox 19"/>
          <p:cNvSpPr txBox="1">
            <a:spLocks noChangeArrowheads="1"/>
          </p:cNvSpPr>
          <p:nvPr/>
        </p:nvSpPr>
        <p:spPr bwMode="auto">
          <a:xfrm>
            <a:off x="1709738" y="3473450"/>
            <a:ext cx="6661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>
              <a:buFont typeface="Arial" pitchFamily="34" charset="0"/>
              <a:buNone/>
            </a:pPr>
            <a:r>
              <a:rPr lang="th-TH" altLang="th-TH" sz="48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ถูกต้องตามกฎหมาย</a:t>
            </a:r>
            <a:endParaRPr lang="th-TH" altLang="th-TH" sz="4800" b="1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6" name="ดาว 5 แฉก 5"/>
          <p:cNvSpPr/>
          <p:nvPr/>
        </p:nvSpPr>
        <p:spPr>
          <a:xfrm>
            <a:off x="1331913" y="2613025"/>
            <a:ext cx="341312" cy="284163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3600" b="1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7" name="ดาว 5 แฉก 6"/>
          <p:cNvSpPr/>
          <p:nvPr/>
        </p:nvSpPr>
        <p:spPr>
          <a:xfrm>
            <a:off x="1331913" y="3762375"/>
            <a:ext cx="341312" cy="282575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3600" b="1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8" name="ดาว 5 แฉก 7"/>
          <p:cNvSpPr/>
          <p:nvPr/>
        </p:nvSpPr>
        <p:spPr>
          <a:xfrm>
            <a:off x="1331913" y="4986338"/>
            <a:ext cx="341312" cy="284162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3600" b="1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3" name="TextBox 19"/>
          <p:cNvSpPr txBox="1">
            <a:spLocks noChangeArrowheads="1"/>
          </p:cNvSpPr>
          <p:nvPr/>
        </p:nvSpPr>
        <p:spPr bwMode="auto">
          <a:xfrm>
            <a:off x="1692275" y="4724400"/>
            <a:ext cx="6661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>
              <a:buFont typeface="Arial" pitchFamily="34" charset="0"/>
              <a:buNone/>
            </a:pPr>
            <a:r>
              <a:rPr lang="th-TH" altLang="th-TH" sz="48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ถูกใจ</a:t>
            </a:r>
            <a:endParaRPr lang="th-TH" altLang="th-TH" sz="4800" b="1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4" grpId="0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9"/>
          <p:cNvSpPr txBox="1">
            <a:spLocks noChangeArrowheads="1"/>
          </p:cNvSpPr>
          <p:nvPr/>
        </p:nvSpPr>
        <p:spPr bwMode="auto">
          <a:xfrm>
            <a:off x="912813" y="188913"/>
            <a:ext cx="7458075" cy="1570037"/>
          </a:xfrm>
          <a:prstGeom prst="rect">
            <a:avLst/>
          </a:prstGeom>
          <a:solidFill>
            <a:srgbClr val="69D8FF"/>
          </a:solidFill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/>
            <a:r>
              <a:rPr lang="th-TH" altLang="th-TH" sz="48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กรณีผู้รับบำนาญไม่คืนเงิน</a:t>
            </a:r>
          </a:p>
          <a:p>
            <a:pPr algn="ctr"/>
            <a:r>
              <a:rPr lang="th-TH" altLang="th-TH" sz="48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ให้แล้วเสร็จภายในเวลาที่กำหนด</a:t>
            </a:r>
            <a:endParaRPr lang="en-US" altLang="th-TH" sz="4800" b="1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1116013" y="2360613"/>
            <a:ext cx="684053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72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ไม่ต้องยื่นเอกสารใดๆ</a:t>
            </a:r>
          </a:p>
          <a:p>
            <a:r>
              <a:rPr lang="th-TH" altLang="th-TH" sz="48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กรมบัญชีกลางจะคืนเงิน</a:t>
            </a:r>
          </a:p>
          <a:p>
            <a:r>
              <a:rPr lang="th-TH" altLang="th-TH" sz="48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ที่ได้รับไว้ทั้งหมดให้ผู้รับบำนาญ</a:t>
            </a:r>
          </a:p>
          <a:p>
            <a:r>
              <a:rPr lang="th-TH" altLang="th-TH" sz="48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ตั้งแต่ตุลาคม 2558 เป็นต้นไป</a:t>
            </a:r>
            <a:endParaRPr lang="th-TH" altLang="th-TH" sz="3600" b="1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Box 19"/>
          <p:cNvSpPr txBox="1">
            <a:spLocks noChangeArrowheads="1"/>
          </p:cNvSpPr>
          <p:nvPr/>
        </p:nvSpPr>
        <p:spPr bwMode="auto">
          <a:xfrm>
            <a:off x="912813" y="188913"/>
            <a:ext cx="7458075" cy="23082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/>
            <a:r>
              <a:rPr lang="th-TH" altLang="th-TH" sz="4800" b="1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กรณีผู้รับบำนาญที่ยื่นความประสงค์ไว้แล้วถึงแก่ความตาย</a:t>
            </a:r>
          </a:p>
          <a:p>
            <a:pPr algn="ctr"/>
            <a:r>
              <a:rPr lang="th-TH" altLang="th-TH" sz="4800" b="1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ก่อน 1 ตุลาคม 2558</a:t>
            </a:r>
            <a:endParaRPr lang="en-US" altLang="th-TH" sz="4800" b="1">
              <a:solidFill>
                <a:schemeClr val="bg1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1116013" y="2360613"/>
            <a:ext cx="6840537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44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ผู้มีสิทธิรับมรดกยื่น </a:t>
            </a:r>
            <a:r>
              <a:rPr lang="th-TH" altLang="th-TH" sz="72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แบบ บ.6</a:t>
            </a:r>
          </a:p>
          <a:p>
            <a:r>
              <a:rPr lang="th-TH" altLang="th-TH" sz="44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ต่อส่วนราชการผู้เบิกบำนาญ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กรมบัญชีกลางจะคืนเงิน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ที่ได้รับไว้ทั้งหมดให้แก่ผู้มีสิทธิรับมรดกตั้งแต่วันที่ได้รับและตรวจสอบเอกสาร</a:t>
            </a:r>
          </a:p>
          <a:p>
            <a:r>
              <a:rPr lang="th-TH" altLang="th-TH" sz="40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ถูกต้องแล้วเป็นต้นไป</a:t>
            </a:r>
            <a:endParaRPr lang="th-TH" altLang="th-TH" sz="4000" b="1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685800" y="1219200"/>
            <a:ext cx="7696200" cy="4953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4" name="Oval 3"/>
          <p:cNvSpPr/>
          <p:nvPr/>
        </p:nvSpPr>
        <p:spPr>
          <a:xfrm>
            <a:off x="1295400" y="1600200"/>
            <a:ext cx="6781800" cy="4038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5" name="Oval 4"/>
          <p:cNvSpPr/>
          <p:nvPr/>
        </p:nvSpPr>
        <p:spPr>
          <a:xfrm>
            <a:off x="1600200" y="1905000"/>
            <a:ext cx="6172200" cy="3505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2057400" y="2286000"/>
            <a:ext cx="5181600" cy="2667000"/>
          </a:xfrm>
          <a:prstGeom prst="ellipse">
            <a:avLst/>
          </a:prstGeom>
          <a:solidFill>
            <a:srgbClr val="FFFF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7" name="Oval 6"/>
          <p:cNvSpPr/>
          <p:nvPr/>
        </p:nvSpPr>
        <p:spPr>
          <a:xfrm>
            <a:off x="2819400" y="2819400"/>
            <a:ext cx="3581400" cy="1524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9600" dirty="0">
              <a:latin typeface="Arial Rounded MT Bold" pitchFamily="34" charset="0"/>
              <a:cs typeface="Tahoma" pitchFamily="34" charset="0"/>
            </a:endParaRPr>
          </a:p>
        </p:txBody>
      </p:sp>
      <p:sp>
        <p:nvSpPr>
          <p:cNvPr id="51207" name="TextBox 1"/>
          <p:cNvSpPr txBox="1">
            <a:spLocks noChangeArrowheads="1"/>
          </p:cNvSpPr>
          <p:nvPr/>
        </p:nvSpPr>
        <p:spPr bwMode="auto">
          <a:xfrm>
            <a:off x="2286000" y="2787650"/>
            <a:ext cx="45593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600" b="1">
                <a:latin typeface="Comic Sans MS" pitchFamily="66" charset="0"/>
                <a:cs typeface="Tahoma" pitchFamily="34" charset="0"/>
              </a:rPr>
              <a:t>Q&amp;A</a:t>
            </a:r>
            <a:endParaRPr lang="th-TH" sz="9600" b="1">
              <a:latin typeface="Comic Sans MS" pitchFamily="66" charset="0"/>
              <a:cs typeface="Tahoma" pitchFamily="34" charset="0"/>
            </a:endParaRPr>
          </a:p>
        </p:txBody>
      </p:sp>
      <p:sp>
        <p:nvSpPr>
          <p:cNvPr id="8" name="ตัวยึดหมายเลขภาพนิ่ง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883ED-64BB-4137-9F86-949460B107B4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4688" y="-71438"/>
            <a:ext cx="2835275" cy="132397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8000" b="1" dirty="0">
                <a:latin typeface="Arial" charset="0"/>
                <a:cs typeface="+mn-cs"/>
              </a:rPr>
              <a:t>สอบถาม</a:t>
            </a:r>
            <a:endParaRPr lang="en-US" sz="8000" b="1" dirty="0">
              <a:latin typeface="Arial" charset="0"/>
              <a:cs typeface="+mn-cs"/>
            </a:endParaRPr>
          </a:p>
        </p:txBody>
      </p:sp>
      <p:graphicFrame>
        <p:nvGraphicFramePr>
          <p:cNvPr id="4" name="ไดอะแกรม 3"/>
          <p:cNvGraphicFramePr/>
          <p:nvPr/>
        </p:nvGraphicFramePr>
        <p:xfrm>
          <a:off x="428596" y="1000108"/>
          <a:ext cx="8358246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2228" name="TextBox 4"/>
          <p:cNvSpPr txBox="1">
            <a:spLocks noChangeArrowheads="1"/>
          </p:cNvSpPr>
          <p:nvPr/>
        </p:nvSpPr>
        <p:spPr bwMode="auto">
          <a:xfrm>
            <a:off x="785813" y="4872038"/>
            <a:ext cx="18002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055-705014</a:t>
            </a:r>
          </a:p>
          <a:p>
            <a:r>
              <a:rPr 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055-705013</a:t>
            </a:r>
            <a:endParaRPr lang="en-US" sz="3600" b="1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52229" name="TextBox 5"/>
          <p:cNvSpPr txBox="1">
            <a:spLocks noChangeArrowheads="1"/>
          </p:cNvSpPr>
          <p:nvPr/>
        </p:nvSpPr>
        <p:spPr bwMode="auto">
          <a:xfrm>
            <a:off x="3786188" y="4832350"/>
            <a:ext cx="18002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055-705012</a:t>
            </a:r>
          </a:p>
          <a:p>
            <a:r>
              <a:rPr 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055-705014</a:t>
            </a:r>
            <a:endParaRPr lang="en-US" sz="3600" b="1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52230" name="TextBox 6"/>
          <p:cNvSpPr txBox="1">
            <a:spLocks noChangeArrowheads="1"/>
          </p:cNvSpPr>
          <p:nvPr/>
        </p:nvSpPr>
        <p:spPr bwMode="auto">
          <a:xfrm>
            <a:off x="6715125" y="4818063"/>
            <a:ext cx="1800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055-705013</a:t>
            </a:r>
          </a:p>
        </p:txBody>
      </p:sp>
      <p:sp>
        <p:nvSpPr>
          <p:cNvPr id="52231" name="TextBox 7"/>
          <p:cNvSpPr txBox="1">
            <a:spLocks noChangeArrowheads="1"/>
          </p:cNvSpPr>
          <p:nvPr/>
        </p:nvSpPr>
        <p:spPr bwMode="auto">
          <a:xfrm>
            <a:off x="1500188" y="5929313"/>
            <a:ext cx="6111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3600" b="1">
                <a:latin typeface="BrowalliaUPC" pitchFamily="34" charset="-34"/>
                <a:cs typeface="BrowalliaUPC" pitchFamily="34" charset="-34"/>
              </a:rPr>
              <a:t>ติดตามข่าวสาร  </a:t>
            </a:r>
            <a:r>
              <a:rPr lang="en-US" sz="3600" b="1">
                <a:latin typeface="BrowalliaUPC" pitchFamily="34" charset="-34"/>
                <a:cs typeface="BrowalliaUPC" pitchFamily="34" charset="-34"/>
              </a:rPr>
              <a:t>http://klang.cgd.go.th/kpt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86"/>
          <p:cNvSpPr txBox="1">
            <a:spLocks noChangeArrowheads="1"/>
          </p:cNvSpPr>
          <p:nvPr/>
        </p:nvSpPr>
        <p:spPr bwMode="auto">
          <a:xfrm>
            <a:off x="542925" y="-71438"/>
            <a:ext cx="8458200" cy="110807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6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Undo : </a:t>
            </a:r>
            <a:r>
              <a:rPr lang="th-TH" sz="66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สูตรบำนาญ</a:t>
            </a:r>
          </a:p>
        </p:txBody>
      </p:sp>
      <p:sp>
        <p:nvSpPr>
          <p:cNvPr id="5124" name="Text Box 86"/>
          <p:cNvSpPr txBox="1">
            <a:spLocks noChangeArrowheads="1"/>
          </p:cNvSpPr>
          <p:nvPr/>
        </p:nvSpPr>
        <p:spPr bwMode="auto">
          <a:xfrm>
            <a:off x="4633913" y="1000125"/>
            <a:ext cx="4367212" cy="5975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400" b="1" dirty="0">
                <a:latin typeface="CordiaUPC" pitchFamily="34" charset="-34"/>
                <a:cs typeface="+mn-cs"/>
              </a:rPr>
              <a:t>สูตรบำนาญสมาชิก กบข. </a:t>
            </a:r>
          </a:p>
          <a:p>
            <a:pPr algn="ctr">
              <a:defRPr/>
            </a:pPr>
            <a:r>
              <a:rPr lang="th-TH" sz="2000" b="1" u="sng" dirty="0">
                <a:latin typeface="CordiaUPC" pitchFamily="34" charset="-34"/>
                <a:cs typeface="+mn-cs"/>
              </a:rPr>
              <a:t>เงินเดือน เฉลี่ย 60 เดือนสุดท้าย  </a:t>
            </a:r>
            <a:r>
              <a:rPr lang="en-US" sz="2000" b="1" u="sng" dirty="0">
                <a:latin typeface="CordiaUPC" pitchFamily="34" charset="-34"/>
                <a:cs typeface="+mn-cs"/>
              </a:rPr>
              <a:t>X</a:t>
            </a:r>
            <a:r>
              <a:rPr lang="th-TH" sz="2000" b="1" u="sng" dirty="0">
                <a:latin typeface="CordiaUPC" pitchFamily="34" charset="-34"/>
                <a:cs typeface="+mn-cs"/>
              </a:rPr>
              <a:t> อายุราชการ</a:t>
            </a:r>
          </a:p>
          <a:p>
            <a:pPr algn="ctr">
              <a:defRPr/>
            </a:pPr>
            <a:r>
              <a:rPr lang="th-TH" sz="4400" b="1" baseline="30000" dirty="0">
                <a:latin typeface="CordiaUPC" pitchFamily="34" charset="-34"/>
                <a:cs typeface="+mn-cs"/>
              </a:rPr>
              <a:t>50</a:t>
            </a:r>
            <a:endParaRPr lang="th-TH" sz="5400" b="1" baseline="30000" dirty="0">
              <a:latin typeface="CordiaUPC" pitchFamily="34" charset="-34"/>
              <a:cs typeface="+mn-cs"/>
            </a:endParaRPr>
          </a:p>
          <a:p>
            <a:pPr algn="ctr">
              <a:defRPr/>
            </a:pPr>
            <a:r>
              <a:rPr lang="th-TH" sz="2400" b="1" dirty="0">
                <a:latin typeface="CordiaUPC" pitchFamily="34" charset="-34"/>
                <a:cs typeface="+mn-cs"/>
              </a:rPr>
              <a:t>ไม่เกิน 70</a:t>
            </a:r>
            <a:r>
              <a:rPr lang="en-US" sz="2400" b="1" dirty="0">
                <a:latin typeface="CordiaUPC" pitchFamily="34" charset="-34"/>
                <a:cs typeface="+mn-cs"/>
              </a:rPr>
              <a:t>%</a:t>
            </a:r>
            <a:r>
              <a:rPr lang="th-TH" sz="2400" b="1" dirty="0">
                <a:latin typeface="CordiaUPC" pitchFamily="34" charset="-34"/>
                <a:cs typeface="+mn-cs"/>
              </a:rPr>
              <a:t> เงินเดือนเฉลี่ย </a:t>
            </a:r>
            <a:r>
              <a:rPr lang="en-US" sz="2400" b="1" dirty="0">
                <a:latin typeface="CordiaUPC" pitchFamily="34" charset="-34"/>
                <a:cs typeface="+mn-cs"/>
              </a:rPr>
              <a:t>60 </a:t>
            </a:r>
            <a:r>
              <a:rPr lang="th-TH" sz="2400" b="1" dirty="0">
                <a:latin typeface="CordiaUPC" pitchFamily="34" charset="-34"/>
                <a:cs typeface="+mn-cs"/>
              </a:rPr>
              <a:t>เดือนสุดท้าย</a:t>
            </a:r>
          </a:p>
          <a:p>
            <a:pPr algn="ctr">
              <a:defRPr/>
            </a:pPr>
            <a:r>
              <a:rPr lang="th-TH" sz="2000" b="1" dirty="0">
                <a:latin typeface="CordiaUPC" pitchFamily="34" charset="-34"/>
                <a:cs typeface="+mn-cs"/>
              </a:rPr>
              <a:t>ส่งผลให้บำนาญสูตร กบข. </a:t>
            </a:r>
            <a:r>
              <a:rPr lang="en-US" sz="2000" b="1" dirty="0">
                <a:latin typeface="CordiaUPC" pitchFamily="34" charset="-34"/>
                <a:cs typeface="+mn-cs"/>
              </a:rPr>
              <a:t>&lt; </a:t>
            </a:r>
            <a:r>
              <a:rPr lang="th-TH" sz="2000" b="1" dirty="0">
                <a:latin typeface="CordiaUPC" pitchFamily="34" charset="-34"/>
                <a:cs typeface="+mn-cs"/>
              </a:rPr>
              <a:t>บำนาญสูตรดั้งเดิม</a:t>
            </a:r>
            <a:endParaRPr lang="th-TH" sz="2000" dirty="0">
              <a:latin typeface="CordiaUPC" pitchFamily="34" charset="-34"/>
              <a:cs typeface="+mn-cs"/>
            </a:endParaRPr>
          </a:p>
          <a:p>
            <a:pPr>
              <a:defRPr/>
            </a:pPr>
            <a:r>
              <a:rPr lang="en-US" b="1" i="1" dirty="0">
                <a:solidFill>
                  <a:srgbClr val="0000FF"/>
                </a:solidFill>
                <a:latin typeface="CordiaUPC" pitchFamily="34" charset="-34"/>
                <a:cs typeface="+mn-cs"/>
              </a:rPr>
              <a:t>	</a:t>
            </a:r>
            <a:r>
              <a:rPr lang="th-TH" sz="2400" b="1" i="1" dirty="0">
                <a:solidFill>
                  <a:srgbClr val="0000FF"/>
                </a:solidFill>
                <a:latin typeface="CordiaUPC" pitchFamily="34" charset="-34"/>
                <a:cs typeface="+mn-cs"/>
              </a:rPr>
              <a:t>รัฐชดเชยให้</a:t>
            </a:r>
            <a:endParaRPr lang="th-TH" b="1" i="1" dirty="0">
              <a:solidFill>
                <a:srgbClr val="0000FF"/>
              </a:solidFill>
              <a:latin typeface="CordiaUPC" pitchFamily="34" charset="-34"/>
              <a:cs typeface="+mn-cs"/>
            </a:endParaRPr>
          </a:p>
          <a:p>
            <a:pPr>
              <a:defRPr/>
            </a:pPr>
            <a:r>
              <a:rPr lang="en-US" sz="2000" b="1" dirty="0">
                <a:latin typeface="CordiaUPC" pitchFamily="34" charset="-34"/>
                <a:cs typeface="+mn-cs"/>
              </a:rPr>
              <a:t>          </a:t>
            </a:r>
            <a:r>
              <a:rPr lang="th-TH" sz="2000" b="1" dirty="0">
                <a:latin typeface="CordiaUPC" pitchFamily="34" charset="-34"/>
                <a:cs typeface="+mn-cs"/>
              </a:rPr>
              <a:t>1.  ให้เงินประเดิม  2</a:t>
            </a:r>
            <a:r>
              <a:rPr lang="en-US" sz="2000" b="1" dirty="0">
                <a:latin typeface="CordiaUPC" pitchFamily="34" charset="-34"/>
                <a:cs typeface="+mn-cs"/>
              </a:rPr>
              <a:t>%</a:t>
            </a:r>
            <a:r>
              <a:rPr lang="th-TH" sz="2000" dirty="0">
                <a:latin typeface="CordiaUPC" pitchFamily="34" charset="-34"/>
                <a:cs typeface="+mn-cs"/>
              </a:rPr>
              <a:t> +  ดอกผล</a:t>
            </a:r>
            <a:endParaRPr lang="en-US" sz="2000" b="1" dirty="0">
              <a:latin typeface="CordiaUPC" pitchFamily="34" charset="-34"/>
              <a:cs typeface="+mn-cs"/>
            </a:endParaRPr>
          </a:p>
          <a:p>
            <a:pPr>
              <a:defRPr/>
            </a:pPr>
            <a:r>
              <a:rPr lang="en-US" sz="2000" b="1" dirty="0">
                <a:latin typeface="CordiaUPC" pitchFamily="34" charset="-34"/>
                <a:cs typeface="+mn-cs"/>
              </a:rPr>
              <a:t>          </a:t>
            </a:r>
            <a:r>
              <a:rPr lang="th-TH" sz="2000" b="1" dirty="0">
                <a:latin typeface="CordiaUPC" pitchFamily="34" charset="-34"/>
                <a:cs typeface="+mn-cs"/>
              </a:rPr>
              <a:t> </a:t>
            </a:r>
            <a:r>
              <a:rPr lang="en-US" sz="2000" b="1" dirty="0">
                <a:latin typeface="CordiaUPC" pitchFamily="34" charset="-34"/>
                <a:cs typeface="+mn-cs"/>
              </a:rPr>
              <a:t>2.  </a:t>
            </a:r>
            <a:r>
              <a:rPr lang="th-TH" sz="2000" b="1" dirty="0">
                <a:latin typeface="CordiaUPC" pitchFamily="34" charset="-34"/>
                <a:cs typeface="+mn-cs"/>
              </a:rPr>
              <a:t>ให้เงินชดเชย  2</a:t>
            </a:r>
            <a:r>
              <a:rPr lang="en-US" sz="2000" b="1" dirty="0">
                <a:latin typeface="CordiaUPC" pitchFamily="34" charset="-34"/>
                <a:cs typeface="+mn-cs"/>
              </a:rPr>
              <a:t>%</a:t>
            </a:r>
            <a:r>
              <a:rPr lang="th-TH" sz="2000" dirty="0">
                <a:latin typeface="CordiaUPC" pitchFamily="34" charset="-34"/>
                <a:cs typeface="+mn-cs"/>
              </a:rPr>
              <a:t> +  ดอกผล</a:t>
            </a:r>
            <a:endParaRPr lang="en-US" sz="2000" b="1" dirty="0">
              <a:latin typeface="CordiaUPC" pitchFamily="34" charset="-34"/>
              <a:cs typeface="+mn-cs"/>
            </a:endParaRPr>
          </a:p>
          <a:p>
            <a:pPr>
              <a:defRPr/>
            </a:pPr>
            <a:r>
              <a:rPr lang="en-US" sz="2000" dirty="0">
                <a:latin typeface="CordiaUPC" pitchFamily="34" charset="-34"/>
                <a:cs typeface="+mn-cs"/>
              </a:rPr>
              <a:t>              </a:t>
            </a:r>
            <a:r>
              <a:rPr lang="en-US" sz="1800" dirty="0">
                <a:latin typeface="CordiaUPC" pitchFamily="34" charset="-34"/>
                <a:cs typeface="+mn-cs"/>
              </a:rPr>
              <a:t>   </a:t>
            </a:r>
            <a:r>
              <a:rPr lang="en-US" sz="2400" b="1" i="1" dirty="0">
                <a:solidFill>
                  <a:srgbClr val="0000FF"/>
                </a:solidFill>
                <a:latin typeface="CordiaUPC" pitchFamily="34" charset="-34"/>
                <a:cs typeface="+mn-cs"/>
              </a:rPr>
              <a:t>+ </a:t>
            </a:r>
            <a:r>
              <a:rPr lang="th-TH" sz="2400" b="1" i="1" dirty="0">
                <a:solidFill>
                  <a:srgbClr val="0000FF"/>
                </a:solidFill>
                <a:latin typeface="CordiaUPC" pitchFamily="34" charset="-34"/>
                <a:cs typeface="+mn-cs"/>
              </a:rPr>
              <a:t>รัฐจูงใจให้ออม</a:t>
            </a:r>
            <a:endParaRPr lang="en-US" b="1" i="1" dirty="0">
              <a:solidFill>
                <a:srgbClr val="0000FF"/>
              </a:solidFill>
              <a:latin typeface="CordiaUPC" pitchFamily="34" charset="-34"/>
              <a:cs typeface="+mn-cs"/>
            </a:endParaRPr>
          </a:p>
          <a:p>
            <a:pPr>
              <a:defRPr/>
            </a:pPr>
            <a:r>
              <a:rPr lang="en-US" sz="2000" b="1" i="1" dirty="0">
                <a:solidFill>
                  <a:srgbClr val="0000FF"/>
                </a:solidFill>
                <a:latin typeface="CordiaUPC" pitchFamily="34" charset="-34"/>
                <a:cs typeface="+mn-cs"/>
              </a:rPr>
              <a:t>              </a:t>
            </a:r>
            <a:r>
              <a:rPr lang="en-US" sz="2000" b="1" dirty="0">
                <a:latin typeface="CordiaUPC" pitchFamily="34" charset="-34"/>
                <a:cs typeface="+mn-cs"/>
              </a:rPr>
              <a:t>3.  </a:t>
            </a:r>
            <a:r>
              <a:rPr lang="th-TH" sz="2000" b="1" dirty="0">
                <a:latin typeface="CordiaUPC" pitchFamily="34" charset="-34"/>
                <a:cs typeface="+mn-cs"/>
              </a:rPr>
              <a:t>เงินสะสม 3</a:t>
            </a:r>
            <a:r>
              <a:rPr lang="en-US" sz="2000" b="1" dirty="0">
                <a:latin typeface="CordiaUPC" pitchFamily="34" charset="-34"/>
                <a:cs typeface="+mn-cs"/>
              </a:rPr>
              <a:t>%</a:t>
            </a:r>
            <a:r>
              <a:rPr lang="th-TH" sz="2000" b="1" dirty="0">
                <a:latin typeface="CordiaUPC" pitchFamily="34" charset="-34"/>
                <a:cs typeface="+mn-cs"/>
              </a:rPr>
              <a:t> (ปัจจุบัน 15</a:t>
            </a:r>
            <a:r>
              <a:rPr lang="en-US" sz="2000" b="1" dirty="0">
                <a:latin typeface="CordiaUPC" pitchFamily="34" charset="-34"/>
                <a:cs typeface="+mn-cs"/>
              </a:rPr>
              <a:t> %</a:t>
            </a:r>
            <a:r>
              <a:rPr lang="th-TH" sz="2000" b="1" dirty="0">
                <a:latin typeface="CordiaUPC" pitchFamily="34" charset="-34"/>
                <a:cs typeface="+mn-cs"/>
              </a:rPr>
              <a:t>)</a:t>
            </a:r>
            <a:r>
              <a:rPr lang="th-TH" sz="2000" dirty="0">
                <a:latin typeface="CordiaUPC" pitchFamily="34" charset="-34"/>
                <a:cs typeface="+mn-cs"/>
              </a:rPr>
              <a:t> +  ดอกผล</a:t>
            </a:r>
            <a:r>
              <a:rPr lang="en-US" sz="2000" b="1" dirty="0">
                <a:latin typeface="CordiaUPC" pitchFamily="34" charset="-34"/>
                <a:cs typeface="+mn-cs"/>
              </a:rPr>
              <a:t>   </a:t>
            </a:r>
          </a:p>
          <a:p>
            <a:pPr>
              <a:defRPr/>
            </a:pPr>
            <a:r>
              <a:rPr lang="en-US" sz="2000" b="1" dirty="0">
                <a:latin typeface="CordiaUPC" pitchFamily="34" charset="-34"/>
                <a:cs typeface="+mn-cs"/>
              </a:rPr>
              <a:t>            4.  </a:t>
            </a:r>
            <a:r>
              <a:rPr lang="th-TH" sz="2000" b="1" dirty="0">
                <a:latin typeface="CordiaUPC" pitchFamily="34" charset="-34"/>
                <a:cs typeface="+mn-cs"/>
              </a:rPr>
              <a:t>ให้เงินสมทบ  3</a:t>
            </a:r>
            <a:r>
              <a:rPr lang="en-US" sz="2000" b="1" dirty="0">
                <a:latin typeface="CordiaUPC" pitchFamily="34" charset="-34"/>
                <a:cs typeface="+mn-cs"/>
              </a:rPr>
              <a:t>%</a:t>
            </a:r>
            <a:r>
              <a:rPr lang="th-TH" sz="2000" dirty="0">
                <a:latin typeface="CordiaUPC" pitchFamily="34" charset="-34"/>
                <a:cs typeface="+mn-cs"/>
              </a:rPr>
              <a:t> +  ดอกผล</a:t>
            </a:r>
            <a:endParaRPr lang="en-US" sz="2000" b="1" dirty="0">
              <a:latin typeface="CordiaUPC" pitchFamily="34" charset="-34"/>
              <a:cs typeface="+mn-cs"/>
            </a:endParaRPr>
          </a:p>
          <a:p>
            <a:pPr>
              <a:defRPr/>
            </a:pPr>
            <a:endParaRPr lang="en-US" sz="100" dirty="0">
              <a:latin typeface="CordiaUPC" pitchFamily="34" charset="-34"/>
              <a:cs typeface="+mn-cs"/>
            </a:endParaRPr>
          </a:p>
          <a:p>
            <a:pPr>
              <a:defRPr/>
            </a:pPr>
            <a:r>
              <a:rPr lang="en-US" sz="3200" b="1" i="1" dirty="0">
                <a:solidFill>
                  <a:srgbClr val="0000FF"/>
                </a:solidFill>
                <a:latin typeface="CordiaUPC" pitchFamily="34" charset="-34"/>
                <a:cs typeface="+mn-cs"/>
              </a:rPr>
              <a:t>   </a:t>
            </a:r>
            <a:r>
              <a:rPr lang="th-TH" sz="1800" b="1" i="1" dirty="0">
                <a:solidFill>
                  <a:srgbClr val="0000FF"/>
                </a:solidFill>
                <a:latin typeface="CordiaUPC" pitchFamily="34" charset="-34"/>
                <a:cs typeface="+mn-cs"/>
              </a:rPr>
              <a:t>เมื่อข้าราชการที่เป็นสมาชิก กบข.ออกจากราชการจะได้รับ</a:t>
            </a:r>
            <a:endParaRPr lang="th-TH" sz="3200" b="1" i="1" dirty="0">
              <a:solidFill>
                <a:srgbClr val="0000FF"/>
              </a:solidFill>
              <a:latin typeface="CordiaUPC" pitchFamily="34" charset="-34"/>
              <a:cs typeface="+mn-cs"/>
            </a:endParaRPr>
          </a:p>
          <a:p>
            <a:pPr>
              <a:defRPr/>
            </a:pPr>
            <a:r>
              <a:rPr lang="th-TH" sz="2000" b="1" dirty="0">
                <a:latin typeface="CordiaUPC" pitchFamily="34" charset="-34"/>
                <a:cs typeface="+mn-cs"/>
              </a:rPr>
              <a:t>       1. บำนาญสูตร กบข.รายเดือน         เสียชีวิต และ</a:t>
            </a:r>
          </a:p>
          <a:p>
            <a:pPr>
              <a:defRPr/>
            </a:pPr>
            <a:r>
              <a:rPr lang="th-TH" sz="2000" b="1" dirty="0">
                <a:latin typeface="CordiaUPC" pitchFamily="34" charset="-34"/>
                <a:cs typeface="+mn-cs"/>
              </a:rPr>
              <a:t>        2. เงินก้อน    เงินประเดิม  +  ดอกผล</a:t>
            </a:r>
          </a:p>
          <a:p>
            <a:pPr>
              <a:defRPr/>
            </a:pPr>
            <a:r>
              <a:rPr lang="th-TH" sz="2000" b="1" dirty="0">
                <a:latin typeface="CordiaUPC" pitchFamily="34" charset="-34"/>
                <a:cs typeface="+mn-cs"/>
              </a:rPr>
              <a:t>               	            เงินชดเชย    +  ดอกผล</a:t>
            </a:r>
          </a:p>
          <a:p>
            <a:pPr>
              <a:defRPr/>
            </a:pPr>
            <a:r>
              <a:rPr lang="th-TH" sz="2000" b="1" dirty="0">
                <a:latin typeface="CordiaUPC" pitchFamily="34" charset="-34"/>
                <a:cs typeface="+mn-cs"/>
              </a:rPr>
              <a:t>               	            เงินสะสม     +  ดอกผล</a:t>
            </a:r>
          </a:p>
          <a:p>
            <a:pPr>
              <a:defRPr/>
            </a:pPr>
            <a:r>
              <a:rPr lang="th-TH" sz="2000" b="1" dirty="0">
                <a:latin typeface="CordiaUPC" pitchFamily="34" charset="-34"/>
                <a:cs typeface="+mn-cs"/>
              </a:rPr>
              <a:t>               	            เงินสมทบ    +  ดอกผล</a:t>
            </a: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7500938" y="5500688"/>
            <a:ext cx="228600" cy="15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/>
          <p:cNvCxnSpPr/>
          <p:nvPr/>
        </p:nvCxnSpPr>
        <p:spPr>
          <a:xfrm rot="5400000">
            <a:off x="6706394" y="2489994"/>
            <a:ext cx="12223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 rot="16200000" flipH="1">
            <a:off x="6582569" y="4918869"/>
            <a:ext cx="265112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Text Box 86"/>
          <p:cNvSpPr txBox="1">
            <a:spLocks noChangeArrowheads="1"/>
          </p:cNvSpPr>
          <p:nvPr/>
        </p:nvSpPr>
        <p:spPr bwMode="auto">
          <a:xfrm>
            <a:off x="133350" y="1000125"/>
            <a:ext cx="4419600" cy="5786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200" b="1" dirty="0">
                <a:latin typeface="CordiaUPC" pitchFamily="34" charset="-34"/>
                <a:cs typeface="+mn-cs"/>
              </a:rPr>
              <a:t>สูตรบำนาญดั้งเดิมตาม </a:t>
            </a:r>
            <a:r>
              <a:rPr lang="th-TH" sz="2200" b="1" dirty="0" err="1">
                <a:latin typeface="CordiaUPC" pitchFamily="34" charset="-34"/>
                <a:cs typeface="+mn-cs"/>
              </a:rPr>
              <a:t>พรบ</a:t>
            </a:r>
            <a:r>
              <a:rPr lang="en-US" sz="2200" b="1" dirty="0">
                <a:latin typeface="CordiaUPC" pitchFamily="34" charset="-34"/>
                <a:cs typeface="+mn-cs"/>
              </a:rPr>
              <a:t>.</a:t>
            </a:r>
            <a:r>
              <a:rPr lang="th-TH" sz="2200" b="1" dirty="0">
                <a:latin typeface="CordiaUPC" pitchFamily="34" charset="-34"/>
                <a:cs typeface="+mn-cs"/>
              </a:rPr>
              <a:t>บำเหน็จบำนาญ </a:t>
            </a:r>
            <a:r>
              <a:rPr lang="en-US" sz="2200" b="1" dirty="0">
                <a:latin typeface="CordiaUPC" pitchFamily="34" charset="-34"/>
                <a:cs typeface="+mn-cs"/>
              </a:rPr>
              <a:t>2494</a:t>
            </a:r>
            <a:endParaRPr lang="th-TH" sz="2200" b="1" dirty="0">
              <a:latin typeface="CordiaUPC" pitchFamily="34" charset="-34"/>
              <a:cs typeface="+mn-cs"/>
            </a:endParaRPr>
          </a:p>
          <a:p>
            <a:pPr algn="ctr">
              <a:defRPr/>
            </a:pPr>
            <a:endParaRPr lang="th-TH" sz="1600" b="1" dirty="0">
              <a:latin typeface="CordiaUPC" pitchFamily="34" charset="-34"/>
              <a:cs typeface="+mn-cs"/>
            </a:endParaRPr>
          </a:p>
          <a:p>
            <a:pPr algn="ctr">
              <a:defRPr/>
            </a:pPr>
            <a:r>
              <a:rPr lang="th-TH" sz="2400" b="1" u="sng" dirty="0">
                <a:latin typeface="CordiaUPC" pitchFamily="34" charset="-34"/>
                <a:cs typeface="+mn-cs"/>
              </a:rPr>
              <a:t>เงินเดือน ๆ สุดท้าย  </a:t>
            </a:r>
            <a:r>
              <a:rPr lang="en-US" sz="2400" b="1" u="sng" dirty="0">
                <a:latin typeface="CordiaUPC" pitchFamily="34" charset="-34"/>
                <a:cs typeface="+mn-cs"/>
              </a:rPr>
              <a:t>X</a:t>
            </a:r>
            <a:r>
              <a:rPr lang="th-TH" sz="2400" b="1" u="sng" dirty="0">
                <a:latin typeface="CordiaUPC" pitchFamily="34" charset="-34"/>
                <a:cs typeface="+mn-cs"/>
              </a:rPr>
              <a:t> อายุราชการ</a:t>
            </a:r>
          </a:p>
          <a:p>
            <a:pPr algn="ctr">
              <a:defRPr/>
            </a:pPr>
            <a:r>
              <a:rPr lang="en-US" sz="5400" b="1" baseline="30000" dirty="0">
                <a:latin typeface="CordiaUPC" pitchFamily="34" charset="-34"/>
                <a:cs typeface="+mn-cs"/>
              </a:rPr>
              <a:t>5</a:t>
            </a:r>
            <a:r>
              <a:rPr lang="th-TH" sz="5400" b="1" baseline="30000" dirty="0">
                <a:latin typeface="CordiaUPC" pitchFamily="34" charset="-34"/>
                <a:cs typeface="+mn-cs"/>
              </a:rPr>
              <a:t>0</a:t>
            </a:r>
          </a:p>
          <a:p>
            <a:pPr>
              <a:defRPr/>
            </a:pPr>
            <a:r>
              <a:rPr lang="en-US" sz="2400" b="1" dirty="0">
                <a:latin typeface="CordiaUPC" pitchFamily="34" charset="-34"/>
                <a:cs typeface="+mn-cs"/>
              </a:rPr>
              <a:t>               </a:t>
            </a:r>
            <a:r>
              <a:rPr lang="th-TH" sz="2400" b="1" dirty="0">
                <a:latin typeface="CordiaUPC" pitchFamily="34" charset="-34"/>
                <a:cs typeface="+mn-cs"/>
              </a:rPr>
              <a:t>ไม่เกิน 100</a:t>
            </a:r>
            <a:r>
              <a:rPr lang="en-US" sz="2400" b="1" dirty="0">
                <a:latin typeface="CordiaUPC" pitchFamily="34" charset="-34"/>
                <a:cs typeface="+mn-cs"/>
              </a:rPr>
              <a:t>%</a:t>
            </a:r>
            <a:r>
              <a:rPr lang="th-TH" sz="2400" b="1" dirty="0">
                <a:latin typeface="CordiaUPC" pitchFamily="34" charset="-34"/>
                <a:cs typeface="+mn-cs"/>
              </a:rPr>
              <a:t> เงินเดือน</a:t>
            </a:r>
          </a:p>
          <a:p>
            <a:pPr>
              <a:defRPr/>
            </a:pPr>
            <a:endParaRPr lang="th-TH" sz="1600" b="1" i="1" dirty="0">
              <a:latin typeface="CordiaUPC" pitchFamily="34" charset="-34"/>
              <a:cs typeface="+mn-cs"/>
            </a:endParaRPr>
          </a:p>
          <a:p>
            <a:pPr>
              <a:defRPr/>
            </a:pPr>
            <a:r>
              <a:rPr lang="th-TH" b="1" i="1" dirty="0">
                <a:solidFill>
                  <a:srgbClr val="0000FF"/>
                </a:solidFill>
                <a:latin typeface="CordiaUPC" pitchFamily="34" charset="-34"/>
                <a:cs typeface="+mn-cs"/>
              </a:rPr>
              <a:t>    </a:t>
            </a:r>
            <a:r>
              <a:rPr lang="th-TH" sz="3200" b="1" i="1" dirty="0">
                <a:solidFill>
                  <a:srgbClr val="0000FF"/>
                </a:solidFill>
                <a:latin typeface="CordiaUPC" pitchFamily="34" charset="-34"/>
                <a:cs typeface="+mn-cs"/>
              </a:rPr>
              <a:t>เมื่อข้าราชการออกจากราชการจะได้รับ</a:t>
            </a:r>
            <a:endParaRPr lang="th-TH" b="1" i="1" dirty="0">
              <a:solidFill>
                <a:srgbClr val="0000FF"/>
              </a:solidFill>
              <a:latin typeface="CordiaUPC" pitchFamily="34" charset="-34"/>
              <a:cs typeface="+mn-cs"/>
            </a:endParaRPr>
          </a:p>
          <a:p>
            <a:pPr>
              <a:defRPr/>
            </a:pPr>
            <a:r>
              <a:rPr lang="th-TH" sz="2400" b="1" dirty="0">
                <a:latin typeface="CordiaUPC" pitchFamily="34" charset="-34"/>
                <a:cs typeface="+mn-cs"/>
              </a:rPr>
              <a:t>บำนาญสูตรดั้งเดิม รายเดือน    เสียชีวิตเท่านั้น</a:t>
            </a:r>
            <a:endParaRPr lang="th-TH" sz="1600" b="1" dirty="0">
              <a:latin typeface="CordiaUPC" pitchFamily="34" charset="-34"/>
              <a:cs typeface="+mn-cs"/>
            </a:endParaRPr>
          </a:p>
          <a:p>
            <a:pPr algn="ctr">
              <a:defRPr/>
            </a:pPr>
            <a:endParaRPr lang="th-TH" sz="1600" b="1" dirty="0">
              <a:latin typeface="CordiaUPC" pitchFamily="34" charset="-34"/>
              <a:cs typeface="+mn-cs"/>
            </a:endParaRPr>
          </a:p>
          <a:p>
            <a:pPr algn="ctr">
              <a:defRPr/>
            </a:pPr>
            <a:endParaRPr lang="th-TH" sz="1600" b="1" dirty="0">
              <a:latin typeface="CordiaUPC" pitchFamily="34" charset="-34"/>
              <a:cs typeface="+mn-cs"/>
            </a:endParaRPr>
          </a:p>
          <a:p>
            <a:pPr algn="ctr">
              <a:defRPr/>
            </a:pPr>
            <a:endParaRPr lang="th-TH" sz="1600" b="1" dirty="0">
              <a:latin typeface="CordiaUPC" pitchFamily="34" charset="-34"/>
              <a:cs typeface="+mn-cs"/>
            </a:endParaRPr>
          </a:p>
          <a:p>
            <a:pPr algn="ctr">
              <a:defRPr/>
            </a:pPr>
            <a:endParaRPr lang="th-TH" sz="1600" b="1" dirty="0">
              <a:latin typeface="CordiaUPC" pitchFamily="34" charset="-34"/>
              <a:cs typeface="+mn-cs"/>
            </a:endParaRPr>
          </a:p>
          <a:p>
            <a:pPr algn="ctr">
              <a:defRPr/>
            </a:pPr>
            <a:endParaRPr lang="th-TH" sz="1600" b="1" dirty="0">
              <a:latin typeface="CordiaUPC" pitchFamily="34" charset="-34"/>
              <a:cs typeface="+mn-cs"/>
            </a:endParaRPr>
          </a:p>
          <a:p>
            <a:pPr algn="ctr">
              <a:defRPr/>
            </a:pPr>
            <a:endParaRPr lang="th-TH" sz="1600" b="1" dirty="0">
              <a:latin typeface="CordiaUPC" pitchFamily="34" charset="-34"/>
              <a:cs typeface="+mn-cs"/>
            </a:endParaRPr>
          </a:p>
          <a:p>
            <a:pPr algn="ctr">
              <a:defRPr/>
            </a:pPr>
            <a:endParaRPr lang="th-TH" sz="1600" b="1" dirty="0">
              <a:latin typeface="CordiaUPC" pitchFamily="34" charset="-34"/>
              <a:cs typeface="+mn-cs"/>
            </a:endParaRPr>
          </a:p>
          <a:p>
            <a:pPr algn="ctr">
              <a:defRPr/>
            </a:pPr>
            <a:endParaRPr lang="th-TH" sz="1600" b="1" dirty="0">
              <a:latin typeface="CordiaUPC" pitchFamily="34" charset="-34"/>
              <a:cs typeface="+mn-cs"/>
            </a:endParaRPr>
          </a:p>
          <a:p>
            <a:pPr algn="ctr">
              <a:defRPr/>
            </a:pPr>
            <a:endParaRPr lang="th-TH" sz="1600" dirty="0">
              <a:latin typeface="CordiaUPC" pitchFamily="34" charset="-34"/>
              <a:cs typeface="+mn-cs"/>
            </a:endParaRPr>
          </a:p>
        </p:txBody>
      </p:sp>
      <p:cxnSp>
        <p:nvCxnSpPr>
          <p:cNvPr id="32" name="ลูกศรเชื่อมต่อแบบตรง 31"/>
          <p:cNvCxnSpPr/>
          <p:nvPr/>
        </p:nvCxnSpPr>
        <p:spPr>
          <a:xfrm rot="5400000">
            <a:off x="6706394" y="2061369"/>
            <a:ext cx="12223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สี่เหลี่ยมผืนผ้า 33"/>
          <p:cNvSpPr/>
          <p:nvPr/>
        </p:nvSpPr>
        <p:spPr>
          <a:xfrm>
            <a:off x="571500" y="1565275"/>
            <a:ext cx="3500438" cy="7921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noFill/>
            </a:endParaRPr>
          </a:p>
        </p:txBody>
      </p:sp>
      <p:sp>
        <p:nvSpPr>
          <p:cNvPr id="35" name="สี่เหลี่ยมผืนผ้า 34"/>
          <p:cNvSpPr/>
          <p:nvPr/>
        </p:nvSpPr>
        <p:spPr>
          <a:xfrm>
            <a:off x="4857750" y="1436688"/>
            <a:ext cx="3857625" cy="5635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noFill/>
            </a:endParaRPr>
          </a:p>
        </p:txBody>
      </p:sp>
      <p:cxnSp>
        <p:nvCxnSpPr>
          <p:cNvPr id="29" name="ลูกศรเชื่อมต่อแบบตรง 6"/>
          <p:cNvCxnSpPr/>
          <p:nvPr/>
        </p:nvCxnSpPr>
        <p:spPr>
          <a:xfrm>
            <a:off x="2841625" y="428625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ft Arrow 12"/>
          <p:cNvSpPr/>
          <p:nvPr/>
        </p:nvSpPr>
        <p:spPr>
          <a:xfrm>
            <a:off x="4419600" y="1676400"/>
            <a:ext cx="381000" cy="1066800"/>
          </a:xfrm>
          <a:prstGeom prst="leftArrow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4" name="Left Arrow 13"/>
          <p:cNvSpPr/>
          <p:nvPr/>
        </p:nvSpPr>
        <p:spPr>
          <a:xfrm>
            <a:off x="4286250" y="5257800"/>
            <a:ext cx="381000" cy="1066800"/>
          </a:xfrm>
          <a:prstGeom prst="leftArrow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7" name="Text Box 86"/>
          <p:cNvSpPr txBox="1">
            <a:spLocks noChangeArrowheads="1"/>
          </p:cNvSpPr>
          <p:nvPr/>
        </p:nvSpPr>
        <p:spPr bwMode="auto">
          <a:xfrm>
            <a:off x="785813" y="4714875"/>
            <a:ext cx="2895600" cy="1938338"/>
          </a:xfrm>
          <a:prstGeom prst="rect">
            <a:avLst/>
          </a:prstGeom>
          <a:solidFill>
            <a:srgbClr val="FFFF00"/>
          </a:solidFill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000" b="1">
                <a:solidFill>
                  <a:srgbClr val="0000FF"/>
                </a:solidFill>
                <a:latin typeface="Tahoma" pitchFamily="34" charset="0"/>
                <a:cs typeface="+mn-cs"/>
              </a:rPr>
              <a:t>วิธีการ</a:t>
            </a:r>
          </a:p>
          <a:p>
            <a:pPr algn="ctr">
              <a:defRPr/>
            </a:pPr>
            <a:r>
              <a:rPr lang="th-TH" sz="4000" b="1">
                <a:solidFill>
                  <a:srgbClr val="0000FF"/>
                </a:solidFill>
                <a:latin typeface="Tahoma" pitchFamily="34" charset="0"/>
                <a:cs typeface="+mn-cs"/>
              </a:rPr>
              <a:t>กลับไปใช้</a:t>
            </a:r>
          </a:p>
          <a:p>
            <a:pPr algn="ctr">
              <a:defRPr/>
            </a:pPr>
            <a:r>
              <a:rPr lang="th-TH" sz="4000" b="1">
                <a:solidFill>
                  <a:srgbClr val="0000FF"/>
                </a:solidFill>
                <a:latin typeface="Tahoma" pitchFamily="34" charset="0"/>
                <a:cs typeface="+mn-cs"/>
              </a:rPr>
              <a:t>สูตรเดิม</a:t>
            </a:r>
          </a:p>
        </p:txBody>
      </p:sp>
      <p:sp>
        <p:nvSpPr>
          <p:cNvPr id="18" name="สี่เหลี่ยมผืนผ้า 34"/>
          <p:cNvSpPr/>
          <p:nvPr/>
        </p:nvSpPr>
        <p:spPr>
          <a:xfrm>
            <a:off x="4805363" y="2857500"/>
            <a:ext cx="4195762" cy="407193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noFill/>
            </a:endParaRPr>
          </a:p>
        </p:txBody>
      </p:sp>
      <p:sp>
        <p:nvSpPr>
          <p:cNvPr id="19" name="ตัวยึดหมายเลขภาพนิ่ง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1DDD8B-580E-4D98-9898-1407663FAE77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566738" y="1628775"/>
            <a:ext cx="80772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altLang="th-TH" sz="96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สาระสำคัญของกฎหมาย </a:t>
            </a:r>
            <a:r>
              <a:rPr lang="en-US" altLang="th-TH" sz="96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Undo</a:t>
            </a:r>
            <a:endParaRPr lang="th-TH" altLang="th-TH" sz="9600" b="1" dirty="0">
              <a:solidFill>
                <a:srgbClr val="0000FF"/>
              </a:solidFill>
              <a:latin typeface="Tahoma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9"/>
          <p:cNvSpPr txBox="1">
            <a:spLocks noChangeArrowheads="1"/>
          </p:cNvSpPr>
          <p:nvPr/>
        </p:nvSpPr>
        <p:spPr bwMode="auto">
          <a:xfrm>
            <a:off x="0" y="500063"/>
            <a:ext cx="922020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altLang="th-TH" sz="60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ให้สิทธิ </a:t>
            </a:r>
            <a:r>
              <a:rPr lang="en-US" altLang="th-TH" sz="60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Undo </a:t>
            </a:r>
            <a:r>
              <a:rPr lang="th-TH" altLang="th-TH" sz="60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กับ</a:t>
            </a:r>
          </a:p>
          <a:p>
            <a:pPr algn="ctr">
              <a:defRPr/>
            </a:pPr>
            <a:r>
              <a:rPr lang="th-TH" altLang="th-TH" sz="80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ข้าราชการ</a:t>
            </a:r>
          </a:p>
          <a:p>
            <a:pPr algn="ctr">
              <a:defRPr/>
            </a:pPr>
            <a:r>
              <a:rPr lang="th-TH" altLang="th-TH" sz="80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ผู้รับบำนาญ</a:t>
            </a:r>
          </a:p>
          <a:p>
            <a:pPr algn="ctr">
              <a:defRPr/>
            </a:pPr>
            <a:r>
              <a:rPr lang="th-TH" altLang="th-TH" sz="80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ผู้รับเบี้ยหวัด</a:t>
            </a:r>
          </a:p>
          <a:p>
            <a:pPr algn="ctr">
              <a:defRPr/>
            </a:pPr>
            <a:r>
              <a:rPr lang="th-TH" altLang="th-TH" sz="44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ที่เป็นหรือเคยเป็นสมาชิก </a:t>
            </a:r>
            <a:r>
              <a:rPr lang="th-TH" altLang="th-TH" sz="4400" b="1" dirty="0" err="1">
                <a:solidFill>
                  <a:srgbClr val="0000FF"/>
                </a:solidFill>
                <a:latin typeface="Tahoma" pitchFamily="34" charset="0"/>
                <a:cs typeface="+mn-cs"/>
              </a:rPr>
              <a:t>กบข.</a:t>
            </a:r>
            <a:r>
              <a:rPr lang="th-TH" altLang="th-TH" sz="44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โดยสมัครใจ</a:t>
            </a:r>
          </a:p>
          <a:p>
            <a:pPr algn="ctr">
              <a:defRPr/>
            </a:pPr>
            <a:r>
              <a:rPr lang="th-TH" altLang="th-TH" sz="4800" dirty="0">
                <a:solidFill>
                  <a:srgbClr val="0000FF"/>
                </a:solidFill>
                <a:latin typeface="Tahoma" pitchFamily="34" charset="0"/>
                <a:cs typeface="+mn-cs"/>
              </a:rPr>
              <a:t>(มาตรา 36 </a:t>
            </a:r>
            <a:r>
              <a:rPr lang="th-TH" altLang="th-TH" sz="4800" dirty="0" err="1">
                <a:solidFill>
                  <a:srgbClr val="0000FF"/>
                </a:solidFill>
                <a:latin typeface="Tahoma" pitchFamily="34" charset="0"/>
                <a:cs typeface="+mn-cs"/>
              </a:rPr>
              <a:t>พรบ.กบข.</a:t>
            </a:r>
            <a:r>
              <a:rPr lang="th-TH" altLang="th-TH" sz="4800" dirty="0">
                <a:solidFill>
                  <a:srgbClr val="0000FF"/>
                </a:solidFill>
                <a:latin typeface="Tahoma" pitchFamily="34" charset="0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86"/>
          <p:cNvSpPr txBox="1">
            <a:spLocks noChangeArrowheads="1"/>
          </p:cNvSpPr>
          <p:nvPr/>
        </p:nvSpPr>
        <p:spPr bwMode="auto">
          <a:xfrm>
            <a:off x="1524000" y="381000"/>
            <a:ext cx="8458200" cy="101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altLang="th-TH" sz="6000" b="1">
                <a:solidFill>
                  <a:srgbClr val="0000FF"/>
                </a:solidFill>
                <a:latin typeface="Tahoma" pitchFamily="34" charset="0"/>
                <a:cs typeface="+mn-cs"/>
              </a:rPr>
              <a:t>การใช้สิทธิ</a:t>
            </a:r>
            <a:r>
              <a:rPr lang="en-US" altLang="th-TH" sz="6000" b="1">
                <a:solidFill>
                  <a:srgbClr val="0000FF"/>
                </a:solidFill>
                <a:latin typeface="Tahoma" pitchFamily="34" charset="0"/>
                <a:cs typeface="+mn-cs"/>
              </a:rPr>
              <a:t> Undo </a:t>
            </a:r>
            <a:endParaRPr lang="th-TH" altLang="th-TH" sz="6000" b="1">
              <a:solidFill>
                <a:srgbClr val="0000FF"/>
              </a:solidFill>
              <a:latin typeface="Tahoma" pitchFamily="34" charset="0"/>
              <a:cs typeface="+mn-cs"/>
            </a:endParaRPr>
          </a:p>
        </p:txBody>
      </p:sp>
      <p:sp>
        <p:nvSpPr>
          <p:cNvPr id="13315" name="Text Box 86"/>
          <p:cNvSpPr txBox="1">
            <a:spLocks noChangeArrowheads="1"/>
          </p:cNvSpPr>
          <p:nvPr/>
        </p:nvSpPr>
        <p:spPr bwMode="auto">
          <a:xfrm>
            <a:off x="349250" y="2270125"/>
            <a:ext cx="8458200" cy="1016000"/>
          </a:xfrm>
          <a:prstGeom prst="rect">
            <a:avLst/>
          </a:prstGeom>
          <a:solidFill>
            <a:srgbClr val="FFFF00"/>
          </a:solidFill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th-TH" sz="60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1</a:t>
            </a:r>
            <a:r>
              <a:rPr lang="th-TH" altLang="th-TH" sz="60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 คน มีได้เพียง </a:t>
            </a:r>
            <a:r>
              <a:rPr lang="en-US" altLang="th-TH" sz="60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1 </a:t>
            </a:r>
            <a:r>
              <a:rPr lang="th-TH" altLang="th-TH" sz="60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สถานะ เท่านั้น</a:t>
            </a:r>
          </a:p>
        </p:txBody>
      </p:sp>
      <p:sp>
        <p:nvSpPr>
          <p:cNvPr id="13316" name="Text Box 86"/>
          <p:cNvSpPr txBox="1">
            <a:spLocks noChangeArrowheads="1"/>
          </p:cNvSpPr>
          <p:nvPr/>
        </p:nvSpPr>
        <p:spPr bwMode="auto">
          <a:xfrm>
            <a:off x="400050" y="3429000"/>
            <a:ext cx="8458200" cy="1200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altLang="th-TH" sz="72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ข้าราชการ</a:t>
            </a:r>
            <a:r>
              <a:rPr lang="en-US" altLang="th-TH" sz="72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 Undo </a:t>
            </a:r>
            <a:endParaRPr lang="th-TH" altLang="th-TH" sz="7200" b="1" dirty="0">
              <a:solidFill>
                <a:srgbClr val="0000FF"/>
              </a:solidFill>
              <a:latin typeface="Tahoma" pitchFamily="34" charset="0"/>
              <a:cs typeface="+mn-cs"/>
            </a:endParaRPr>
          </a:p>
        </p:txBody>
      </p:sp>
      <p:sp>
        <p:nvSpPr>
          <p:cNvPr id="13317" name="Text Box 86"/>
          <p:cNvSpPr txBox="1">
            <a:spLocks noChangeArrowheads="1"/>
          </p:cNvSpPr>
          <p:nvPr/>
        </p:nvSpPr>
        <p:spPr bwMode="auto">
          <a:xfrm>
            <a:off x="381000" y="4429125"/>
            <a:ext cx="8458200" cy="28622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altLang="th-TH" sz="72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ผู้รับบำนาญ</a:t>
            </a:r>
            <a:r>
              <a:rPr lang="en-US" altLang="th-TH" sz="72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 Undo</a:t>
            </a:r>
            <a:endParaRPr lang="th-TH" altLang="th-TH" sz="7200" b="1" dirty="0">
              <a:solidFill>
                <a:srgbClr val="0000FF"/>
              </a:solidFill>
              <a:latin typeface="Tahoma" pitchFamily="34" charset="0"/>
              <a:cs typeface="+mn-cs"/>
            </a:endParaRPr>
          </a:p>
          <a:p>
            <a:pPr>
              <a:defRPr/>
            </a:pPr>
            <a:r>
              <a:rPr lang="th-TH" altLang="th-TH" sz="72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    </a:t>
            </a:r>
            <a:endParaRPr lang="en-US" altLang="th-TH" sz="3600" b="1" dirty="0">
              <a:solidFill>
                <a:srgbClr val="0000FF"/>
              </a:solidFill>
              <a:latin typeface="Tahoma" pitchFamily="34" charset="0"/>
              <a:cs typeface="+mn-cs"/>
            </a:endParaRPr>
          </a:p>
          <a:p>
            <a:pPr algn="ctr">
              <a:defRPr/>
            </a:pPr>
            <a:r>
              <a:rPr lang="en-US" altLang="th-TH" sz="36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 </a:t>
            </a:r>
            <a:endParaRPr lang="th-TH" altLang="th-TH" sz="3600" b="1" dirty="0">
              <a:solidFill>
                <a:srgbClr val="0000FF"/>
              </a:solidFill>
              <a:latin typeface="Tahoma" pitchFamily="34" charset="0"/>
              <a:cs typeface="+mn-cs"/>
            </a:endParaRPr>
          </a:p>
        </p:txBody>
      </p:sp>
      <p:sp>
        <p:nvSpPr>
          <p:cNvPr id="8" name="Explosion 2 7"/>
          <p:cNvSpPr/>
          <p:nvPr/>
        </p:nvSpPr>
        <p:spPr>
          <a:xfrm rot="2064651">
            <a:off x="274638" y="311150"/>
            <a:ext cx="2838450" cy="2120900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3319" name="TextBox 19"/>
          <p:cNvSpPr txBox="1">
            <a:spLocks noChangeArrowheads="1"/>
          </p:cNvSpPr>
          <p:nvPr/>
        </p:nvSpPr>
        <p:spPr bwMode="auto">
          <a:xfrm>
            <a:off x="401638" y="685800"/>
            <a:ext cx="2667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6600" b="1">
                <a:solidFill>
                  <a:srgbClr val="0000FF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US" altLang="th-TH" sz="5400" b="1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Note</a:t>
            </a:r>
            <a:endParaRPr lang="th-TH" altLang="th-TH" sz="5400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20" name="Text Box 86"/>
          <p:cNvSpPr txBox="1">
            <a:spLocks noChangeArrowheads="1"/>
          </p:cNvSpPr>
          <p:nvPr/>
        </p:nvSpPr>
        <p:spPr bwMode="auto">
          <a:xfrm>
            <a:off x="304800" y="5643563"/>
            <a:ext cx="8763000" cy="17541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altLang="th-TH" sz="72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ผู้รับเบี้ยหวัด</a:t>
            </a:r>
            <a:r>
              <a:rPr lang="en-US" altLang="th-TH" sz="72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 Undo</a:t>
            </a:r>
            <a:r>
              <a:rPr lang="th-TH" altLang="th-TH" sz="72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   </a:t>
            </a:r>
            <a:endParaRPr lang="en-US" altLang="th-TH" sz="3600" b="1" dirty="0">
              <a:solidFill>
                <a:srgbClr val="0000FF"/>
              </a:solidFill>
              <a:latin typeface="Tahoma" pitchFamily="34" charset="0"/>
              <a:cs typeface="+mn-cs"/>
            </a:endParaRPr>
          </a:p>
          <a:p>
            <a:pPr algn="ctr">
              <a:defRPr/>
            </a:pPr>
            <a:r>
              <a:rPr lang="en-US" altLang="th-TH" sz="36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 </a:t>
            </a:r>
            <a:endParaRPr lang="th-TH" altLang="th-TH" sz="3600" b="1" dirty="0">
              <a:solidFill>
                <a:srgbClr val="0000FF"/>
              </a:solidFill>
              <a:latin typeface="Tahoma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86"/>
          <p:cNvSpPr txBox="1">
            <a:spLocks noChangeArrowheads="1"/>
          </p:cNvSpPr>
          <p:nvPr/>
        </p:nvSpPr>
        <p:spPr bwMode="auto">
          <a:xfrm>
            <a:off x="1524000" y="381000"/>
            <a:ext cx="8458200" cy="11080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altLang="th-TH" sz="66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การใช้สิทธิ</a:t>
            </a:r>
            <a:r>
              <a:rPr lang="en-US" altLang="th-TH" sz="66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 Undo </a:t>
            </a:r>
            <a:endParaRPr lang="th-TH" altLang="th-TH" sz="6600" b="1" dirty="0">
              <a:solidFill>
                <a:srgbClr val="0000FF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1507" name="Text Box 86"/>
          <p:cNvSpPr txBox="1">
            <a:spLocks noChangeArrowheads="1"/>
          </p:cNvSpPr>
          <p:nvPr/>
        </p:nvSpPr>
        <p:spPr bwMode="auto">
          <a:xfrm>
            <a:off x="381000" y="2582863"/>
            <a:ext cx="8458200" cy="2216150"/>
          </a:xfrm>
          <a:prstGeom prst="rect">
            <a:avLst/>
          </a:prstGeom>
          <a:solidFill>
            <a:srgbClr val="FFFF00"/>
          </a:solidFill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altLang="th-TH" sz="6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เมื่อได้ยื่นใช้สิทธิ </a:t>
            </a:r>
            <a:r>
              <a:rPr lang="en-US" altLang="th-TH" sz="6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Undo </a:t>
            </a:r>
            <a:r>
              <a:rPr lang="th-TH" altLang="th-TH" sz="6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แล้ว </a:t>
            </a:r>
            <a:r>
              <a:rPr lang="th-TH" altLang="th-TH" sz="72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จะขอยกเลิกไม่ได้ </a:t>
            </a:r>
            <a:r>
              <a:rPr lang="en-US" altLang="th-TH" sz="72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!</a:t>
            </a:r>
            <a:endParaRPr lang="th-TH" altLang="th-TH" sz="7200" b="1" dirty="0">
              <a:solidFill>
                <a:srgbClr val="FF0000"/>
              </a:solidFill>
              <a:latin typeface="Tahoma" pitchFamily="34" charset="0"/>
              <a:cs typeface="+mn-cs"/>
            </a:endParaRPr>
          </a:p>
        </p:txBody>
      </p:sp>
      <p:sp>
        <p:nvSpPr>
          <p:cNvPr id="8" name="Explosion 2 7"/>
          <p:cNvSpPr/>
          <p:nvPr/>
        </p:nvSpPr>
        <p:spPr>
          <a:xfrm rot="2064651">
            <a:off x="274638" y="311150"/>
            <a:ext cx="2838450" cy="2120900"/>
          </a:xfrm>
          <a:prstGeom prst="irregularSeal2">
            <a:avLst/>
          </a:prstGeom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341" name="TextBox 19"/>
          <p:cNvSpPr txBox="1">
            <a:spLocks noChangeArrowheads="1"/>
          </p:cNvSpPr>
          <p:nvPr/>
        </p:nvSpPr>
        <p:spPr bwMode="auto">
          <a:xfrm>
            <a:off x="401638" y="685800"/>
            <a:ext cx="2667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th-TH" altLang="th-TH" sz="6600" b="1">
                <a:solidFill>
                  <a:srgbClr val="0000FF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US" altLang="th-TH" sz="5400" b="1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Note</a:t>
            </a:r>
            <a:endParaRPr lang="th-TH" altLang="th-TH" sz="5400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มุมมอง">
  <a:themeElements>
    <a:clrScheme name="เสมอภาค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มุมมอง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มุมมอง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12807</TotalTime>
  <Words>2697</Words>
  <Application>Microsoft Office PowerPoint</Application>
  <PresentationFormat>นำเสนอทางหน้าจอ (4:3)</PresentationFormat>
  <Paragraphs>454</Paragraphs>
  <Slides>46</Slides>
  <Notes>3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14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46</vt:i4>
      </vt:variant>
    </vt:vector>
  </HeadingPairs>
  <TitlesOfParts>
    <vt:vector size="61" baseType="lpstr">
      <vt:lpstr>Arial</vt:lpstr>
      <vt:lpstr>Angsana New</vt:lpstr>
      <vt:lpstr>Verdana</vt:lpstr>
      <vt:lpstr>FreesiaUPC</vt:lpstr>
      <vt:lpstr>Wingdings 2</vt:lpstr>
      <vt:lpstr>Calibri</vt:lpstr>
      <vt:lpstr>Cordia New</vt:lpstr>
      <vt:lpstr>Browallia New</vt:lpstr>
      <vt:lpstr>BrowalliaUPC</vt:lpstr>
      <vt:lpstr>Tahoma</vt:lpstr>
      <vt:lpstr>CordiaUPC</vt:lpstr>
      <vt:lpstr>Comic Sans MS</vt:lpstr>
      <vt:lpstr>AngsanaUPC</vt:lpstr>
      <vt:lpstr>Arial Rounded MT Bold</vt:lpstr>
      <vt:lpstr>มุมมอง</vt:lpstr>
      <vt:lpstr>ภาพนิ่ง 1</vt:lpstr>
      <vt:lpstr>ภาพนิ่ง 2</vt:lpstr>
      <vt:lpstr>ภาพนิ่ง 3</vt:lpstr>
      <vt:lpstr>เพื่อให้ ข้าราชการ ผู้รับบำนาญ และ ทหารกองหนุนมีเบี้ยหวัด (รับราชการก่อนวันที่ 27 มีนาคม 2540 และเป็นสมาชิก กบข. แบบสมัครใจ)  สามารถกลับไปใช้สิทธิ  พ.ร.บ. บำเหน็จบำนาญ 2494 ได้ 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  <vt:lpstr>ภาพนิ่ง 26</vt:lpstr>
      <vt:lpstr>ภาพนิ่ง 27</vt:lpstr>
      <vt:lpstr>ภาพนิ่ง 28</vt:lpstr>
      <vt:lpstr>ภาพนิ่ง 29</vt:lpstr>
      <vt:lpstr>ภาพนิ่ง 30</vt:lpstr>
      <vt:lpstr>ภาพนิ่ง 31</vt:lpstr>
      <vt:lpstr>ภาพนิ่ง 32</vt:lpstr>
      <vt:lpstr>ภาพนิ่ง 33</vt:lpstr>
      <vt:lpstr>ภาพนิ่ง 34</vt:lpstr>
      <vt:lpstr>ภาพนิ่ง 35</vt:lpstr>
      <vt:lpstr>ภาพนิ่ง 36</vt:lpstr>
      <vt:lpstr>ภาพนิ่ง 37</vt:lpstr>
      <vt:lpstr>ภาพนิ่ง 38</vt:lpstr>
      <vt:lpstr>ภาพนิ่ง 39</vt:lpstr>
      <vt:lpstr>ภาพนิ่ง 40</vt:lpstr>
      <vt:lpstr>ภาพนิ่ง 41</vt:lpstr>
      <vt:lpstr>ภาพนิ่ง 42</vt:lpstr>
      <vt:lpstr>ภาพนิ่ง 43</vt:lpstr>
      <vt:lpstr>ภาพนิ่ง 44</vt:lpstr>
      <vt:lpstr>ภาพนิ่ง 45</vt:lpstr>
      <vt:lpstr>ภาพนิ่ง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cgd</dc:creator>
  <cp:lastModifiedBy>APICHAT</cp:lastModifiedBy>
  <cp:revision>496</cp:revision>
  <dcterms:created xsi:type="dcterms:W3CDTF">2012-07-06T06:09:28Z</dcterms:created>
  <dcterms:modified xsi:type="dcterms:W3CDTF">2014-12-29T02:45:09Z</dcterms:modified>
</cp:coreProperties>
</file>