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494" r:id="rId2"/>
    <p:sldId id="1483" r:id="rId3"/>
    <p:sldId id="1485" r:id="rId4"/>
    <p:sldId id="1487" r:id="rId5"/>
    <p:sldId id="1488" r:id="rId6"/>
    <p:sldId id="1489" r:id="rId7"/>
    <p:sldId id="1491" r:id="rId8"/>
    <p:sldId id="1470" r:id="rId9"/>
    <p:sldId id="1471" r:id="rId10"/>
    <p:sldId id="1472" r:id="rId11"/>
    <p:sldId id="1473" r:id="rId12"/>
    <p:sldId id="1474" r:id="rId13"/>
    <p:sldId id="1478" r:id="rId14"/>
    <p:sldId id="1479" r:id="rId15"/>
    <p:sldId id="1480" r:id="rId16"/>
  </p:sldIdLst>
  <p:sldSz cx="9144000" cy="6858000" type="screen4x3"/>
  <p:notesSz cx="6797675" cy="9874250"/>
  <p:custShowLst>
    <p:custShow name="การนำเสนอแบบกำหนดเอง 1" id="0">
      <p:sldLst/>
    </p:custShow>
    <p:custShow name="การนำเสนอแบบกำหนดเอง 2" id="1">
      <p:sldLst/>
    </p:custShow>
    <p:custShow name="สำเนา ของ การนำเสนอแบบกำหนดเอง 1" id="2">
      <p:sldLst/>
    </p:custShow>
  </p:custShow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C73"/>
    <a:srgbClr val="1F497D"/>
    <a:srgbClr val="0000FF"/>
    <a:srgbClr val="0066FF"/>
    <a:srgbClr val="FF5050"/>
    <a:srgbClr val="FF6600"/>
    <a:srgbClr val="08B84F"/>
    <a:srgbClr val="00FF00"/>
    <a:srgbClr val="006600"/>
    <a:srgbClr val="95B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ลักษณะ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ลักษณะชุดรูปแบบ 1 - เน้น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ลักษณะชุดรูปแบบ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ลักษณะสีอ่อน 2 - เน้น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5341" autoAdjust="0"/>
  </p:normalViewPr>
  <p:slideViewPr>
    <p:cSldViewPr>
      <p:cViewPr>
        <p:scale>
          <a:sx n="100" d="100"/>
          <a:sy n="100" d="100"/>
        </p:scale>
        <p:origin x="408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185667891477034E-2"/>
          <c:y val="6.373621321768845E-2"/>
          <c:w val="0.91304695568805205"/>
          <c:h val="0.82373720472441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CC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FF00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4.1666666666666735E-3"/>
                  <c:y val="-5.6249999999999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75000000000001E-2"/>
                  <c:y val="-4.6875000000000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2.8125000000000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833333333333736E-3"/>
                  <c:y val="-8.1250000000000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8989586562606414E-3"/>
                  <c:y val="-3.7500000000000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ปี2554</c:v>
                </c:pt>
                <c:pt idx="1">
                  <c:v>ปี2555</c:v>
                </c:pt>
                <c:pt idx="2">
                  <c:v>ปี2556</c:v>
                </c:pt>
                <c:pt idx="3">
                  <c:v>ปี2557</c:v>
                </c:pt>
                <c:pt idx="4">
                  <c:v>ปี2558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</c:v>
                </c:pt>
                <c:pt idx="1">
                  <c:v>7</c:v>
                </c:pt>
                <c:pt idx="2">
                  <c:v>19</c:v>
                </c:pt>
                <c:pt idx="3">
                  <c:v>6</c:v>
                </c:pt>
                <c:pt idx="4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768896"/>
        <c:axId val="242774784"/>
      </c:barChart>
      <c:catAx>
        <c:axId val="24276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600" b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242774784"/>
        <c:crosses val="autoZero"/>
        <c:auto val="1"/>
        <c:lblAlgn val="ctr"/>
        <c:lblOffset val="100"/>
        <c:noMultiLvlLbl val="0"/>
      </c:catAx>
      <c:valAx>
        <c:axId val="242774784"/>
        <c:scaling>
          <c:orientation val="minMax"/>
          <c:max val="20"/>
          <c:min val="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600" b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242768896"/>
        <c:crosses val="autoZero"/>
        <c:crossBetween val="between"/>
        <c:majorUnit val="5"/>
        <c:minorUnit val="5"/>
      </c:valAx>
    </c:plotArea>
    <c:plotVisOnly val="1"/>
    <c:dispBlanksAs val="gap"/>
    <c:showDLblsOverMax val="0"/>
  </c:chart>
  <c:txPr>
    <a:bodyPr/>
    <a:lstStyle/>
    <a:p>
      <a:pPr>
        <a:defRPr sz="1772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การเกษตร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US" sz="16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ปี 2554</c:v>
                </c:pt>
                <c:pt idx="1">
                  <c:v>ปี 2555</c:v>
                </c:pt>
                <c:pt idx="2">
                  <c:v>ปี 2556</c:v>
                </c:pt>
                <c:pt idx="3">
                  <c:v>ปี 2557</c:v>
                </c:pt>
                <c:pt idx="4">
                  <c:v>ปี 2558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7</c:v>
                </c:pt>
                <c:pt idx="3">
                  <c:v>2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การเลี้ยงสัตว์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US" sz="16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ปี 2554</c:v>
                </c:pt>
                <c:pt idx="1">
                  <c:v>ปี 2555</c:v>
                </c:pt>
                <c:pt idx="2">
                  <c:v>ปี 2556</c:v>
                </c:pt>
                <c:pt idx="3">
                  <c:v>ปี 2557</c:v>
                </c:pt>
                <c:pt idx="4">
                  <c:v>ปี 2558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หินดินทราย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US" sz="16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ปี 2554</c:v>
                </c:pt>
                <c:pt idx="1">
                  <c:v>ปี 2555</c:v>
                </c:pt>
                <c:pt idx="2">
                  <c:v>ปี 2556</c:v>
                </c:pt>
                <c:pt idx="3">
                  <c:v>ปี 2557</c:v>
                </c:pt>
                <c:pt idx="4">
                  <c:v>ปี 2558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การบริการ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US" sz="16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ปี 2554</c:v>
                </c:pt>
                <c:pt idx="1">
                  <c:v>ปี 2555</c:v>
                </c:pt>
                <c:pt idx="2">
                  <c:v>ปี 2556</c:v>
                </c:pt>
                <c:pt idx="3">
                  <c:v>ปี 2557</c:v>
                </c:pt>
                <c:pt idx="4">
                  <c:v>ปี 2558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อาหาร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ปี 2554</c:v>
                </c:pt>
                <c:pt idx="1">
                  <c:v>ปี 2555</c:v>
                </c:pt>
                <c:pt idx="2">
                  <c:v>ปี 2556</c:v>
                </c:pt>
                <c:pt idx="3">
                  <c:v>ปี 2557</c:v>
                </c:pt>
                <c:pt idx="4">
                  <c:v>ปี 2558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อืนๆ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US" sz="16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ปี 2554</c:v>
                </c:pt>
                <c:pt idx="1">
                  <c:v>ปี 2555</c:v>
                </c:pt>
                <c:pt idx="2">
                  <c:v>ปี 2556</c:v>
                </c:pt>
                <c:pt idx="3">
                  <c:v>ปี 2557</c:v>
                </c:pt>
                <c:pt idx="4">
                  <c:v>ปี 2558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7928704"/>
        <c:axId val="247930240"/>
      </c:barChart>
      <c:catAx>
        <c:axId val="247928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US" b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247930240"/>
        <c:crosses val="autoZero"/>
        <c:auto val="1"/>
        <c:lblAlgn val="ctr"/>
        <c:lblOffset val="100"/>
        <c:noMultiLvlLbl val="0"/>
      </c:catAx>
      <c:valAx>
        <c:axId val="2479302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b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247928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89519398129653"/>
          <c:y val="0.12181162877327409"/>
          <c:w val="0.15076706452906227"/>
          <c:h val="0.59288510426945951"/>
        </c:manualLayout>
      </c:layout>
      <c:overlay val="0"/>
      <c:txPr>
        <a:bodyPr/>
        <a:lstStyle/>
        <a:p>
          <a:pPr>
            <a:defRPr lang="en-US" sz="1600" b="1">
              <a:solidFill>
                <a:srgbClr val="0000FF"/>
              </a:solidFill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96010459112194"/>
          <c:y val="0.15799096817525324"/>
          <c:w val="0.60241648867459485"/>
          <c:h val="0.6995984032077243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0"/>
              <c:layout>
                <c:manualLayout>
                  <c:x val="-5.2858257295083234E-2"/>
                  <c:y val="-0.12049934266563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1276005564598763E-2"/>
                  <c:y val="-8.7997745620857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7328500624906141E-2"/>
                  <c:y val="-3.3691858312039406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rPr>
                      <a:t>8</a:t>
                    </a:r>
                    <a:r>
                      <a:rPr lang="en-US" b="1" dirty="0" smtClean="0">
                        <a:latin typeface="TH SarabunPSK" pitchFamily="34" charset="-34"/>
                        <a:cs typeface="TH SarabunPSK" pitchFamily="34" charset="-34"/>
                      </a:rPr>
                      <a:t>.</a:t>
                    </a:r>
                    <a:r>
                      <a:rPr lang="th-TH" b="1" dirty="0" smtClean="0">
                        <a:latin typeface="TH SarabunPSK" pitchFamily="34" charset="-34"/>
                        <a:cs typeface="TH SarabunPSK" pitchFamily="34" charset="-34"/>
                      </a:rPr>
                      <a:t>19</a:t>
                    </a:r>
                    <a:endParaRPr lang="en-US" b="1" dirty="0">
                      <a:latin typeface="TH SarabunPSK" pitchFamily="34" charset="-34"/>
                      <a:cs typeface="TH SarabunPSK" pitchFamily="34" charset="-34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txPr>
              <a:bodyPr/>
              <a:lstStyle/>
              <a:p>
                <a:pPr>
                  <a:defRPr lang="en-US" b="1">
                    <a:solidFill>
                      <a:srgbClr val="0000FF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ก่อหนี้ผูกพัน</c:v>
                </c:pt>
                <c:pt idx="1">
                  <c:v>คงเหลือ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24.69</c:v>
                </c:pt>
                <c:pt idx="1">
                  <c:v>75.31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523257011673689"/>
          <c:y val="0.90318089656704814"/>
          <c:w val="0.71996572333359876"/>
          <c:h val="8.9002105826625322E-2"/>
        </c:manualLayout>
      </c:layout>
      <c:overlay val="0"/>
      <c:txPr>
        <a:bodyPr/>
        <a:lstStyle/>
        <a:p>
          <a:pPr>
            <a:defRPr lang="en-US" b="1">
              <a:solidFill>
                <a:srgbClr val="0000FF"/>
              </a:solidFill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016076367652332E-2"/>
          <c:y val="0"/>
          <c:w val="0.67747182601850975"/>
          <c:h val="0.94327243209535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FF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lang="en-US" b="1">
                        <a:solidFill>
                          <a:schemeClr val="bg1"/>
                        </a:solidFill>
                      </a:defRPr>
                    </a:pPr>
                    <a:r>
                      <a:rPr lang="en-US" b="1" smtClean="0">
                        <a:solidFill>
                          <a:schemeClr val="bg1"/>
                        </a:solidFill>
                      </a:rPr>
                      <a:t>42.06</a:t>
                    </a:r>
                    <a:endParaRPr lang="en-US" b="1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>
                      <a:defRPr lang="en-US" b="1">
                        <a:solidFill>
                          <a:schemeClr val="bg1"/>
                        </a:solidFill>
                      </a:defRPr>
                    </a:pPr>
                    <a:r>
                      <a:rPr lang="en-US" b="1" smtClean="0">
                        <a:solidFill>
                          <a:schemeClr val="bg1"/>
                        </a:solidFill>
                      </a:rPr>
                      <a:t>49.74</a:t>
                    </a:r>
                    <a:endParaRPr lang="en-US" b="1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2818172204433484E-2"/>
                  <c:y val="5.6893320097050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n-US"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เงินบำรุง</c:v>
                </c:pt>
                <c:pt idx="1">
                  <c:v>กองทุนตำบล</c:v>
                </c:pt>
                <c:pt idx="2">
                  <c:v>สป.</c:v>
                </c:pt>
              </c:strCache>
            </c:strRef>
          </c:cat>
          <c:val>
            <c:numRef>
              <c:f>Sheet1!$B$2:$B$4</c:f>
              <c:numCache>
                <c:formatCode>\t0.00</c:formatCode>
                <c:ptCount val="3"/>
                <c:pt idx="0">
                  <c:v>42.06</c:v>
                </c:pt>
                <c:pt idx="1">
                  <c:v>49.74</c:v>
                </c:pt>
                <c:pt idx="2" formatCode="General">
                  <c:v>8.2000000000000011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1.7924833768875777E-2"/>
          <c:y val="0.85969435295719832"/>
          <c:w val="0.79827843536146748"/>
          <c:h val="9.5614376180424371E-2"/>
        </c:manualLayout>
      </c:layout>
      <c:overlay val="0"/>
      <c:txPr>
        <a:bodyPr/>
        <a:lstStyle/>
        <a:p>
          <a:pPr>
            <a:defRPr lang="en-US" sz="1600"/>
          </a:pPr>
          <a:endParaRPr lang="th-TH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910766528586819E-2"/>
          <c:y val="4.2425563826241942E-2"/>
          <c:w val="0.91972987751531998"/>
          <c:h val="0.71527054021431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-3.359415091444858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n-US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เมือง</c:v>
                </c:pt>
                <c:pt idx="1">
                  <c:v>ขาณุวรลักษบุรี</c:v>
                </c:pt>
                <c:pt idx="2">
                  <c:v>คลองขลุง</c:v>
                </c:pt>
                <c:pt idx="3">
                  <c:v>พรานกระต่าย</c:v>
                </c:pt>
                <c:pt idx="4">
                  <c:v>คลองลาน</c:v>
                </c:pt>
                <c:pt idx="5">
                  <c:v>ไทรงาม</c:v>
                </c:pt>
                <c:pt idx="6">
                  <c:v>ลานกระบือ</c:v>
                </c:pt>
                <c:pt idx="7">
                  <c:v>โกสัมพีนคร</c:v>
                </c:pt>
                <c:pt idx="8">
                  <c:v>ปางศิลาทอง</c:v>
                </c:pt>
                <c:pt idx="9">
                  <c:v>บึงสามัคคี</c:v>
                </c:pt>
                <c:pt idx="10">
                  <c:v>ทรายทองวัฒนา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79.169999999999973</c:v>
                </c:pt>
                <c:pt idx="1">
                  <c:v>90.32</c:v>
                </c:pt>
                <c:pt idx="2">
                  <c:v>87.88</c:v>
                </c:pt>
                <c:pt idx="3">
                  <c:v>84</c:v>
                </c:pt>
                <c:pt idx="4">
                  <c:v>77.78</c:v>
                </c:pt>
                <c:pt idx="5">
                  <c:v>68.569999999999993</c:v>
                </c:pt>
                <c:pt idx="6">
                  <c:v>68.42</c:v>
                </c:pt>
                <c:pt idx="7">
                  <c:v>88.57</c:v>
                </c:pt>
                <c:pt idx="8">
                  <c:v>58.46</c:v>
                </c:pt>
                <c:pt idx="9">
                  <c:v>60.230000000000011</c:v>
                </c:pt>
                <c:pt idx="10">
                  <c:v>68.75</c:v>
                </c:pt>
                <c:pt idx="11">
                  <c:v>79.02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303424"/>
        <c:axId val="249304960"/>
      </c:barChart>
      <c:catAx>
        <c:axId val="24930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600"/>
            </a:pPr>
            <a:endParaRPr lang="th-TH"/>
          </a:p>
        </c:txPr>
        <c:crossAx val="249304960"/>
        <c:crosses val="autoZero"/>
        <c:auto val="1"/>
        <c:lblAlgn val="ctr"/>
        <c:lblOffset val="100"/>
        <c:noMultiLvlLbl val="0"/>
      </c:catAx>
      <c:valAx>
        <c:axId val="249304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2000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249303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="1">
          <a:solidFill>
            <a:srgbClr val="0000FF"/>
          </a:solidFill>
          <a:latin typeface="TH SarabunIT๙" pitchFamily="34" charset="-34"/>
          <a:cs typeface="TH SarabunIT๙" pitchFamily="34" charset="-34"/>
        </a:defRPr>
      </a:pPr>
      <a:endParaRPr lang="th-TH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55499220745286E-2"/>
          <c:y val="3.873126825944103E-2"/>
          <c:w val="0.89776679690893557"/>
          <c:h val="0.63143302453933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8"/>
              <c:layout>
                <c:manualLayout>
                  <c:x val="3.2660980055714346E-3"/>
                  <c:y val="-2.6723889614203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n-US" sz="2000" b="1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เมือง</c:v>
                </c:pt>
                <c:pt idx="1">
                  <c:v>ขาณุวรลักษบุรี</c:v>
                </c:pt>
                <c:pt idx="2">
                  <c:v>คลองขลุง</c:v>
                </c:pt>
                <c:pt idx="3">
                  <c:v>พรานกระต่าย</c:v>
                </c:pt>
                <c:pt idx="4">
                  <c:v>คลองลาน</c:v>
                </c:pt>
                <c:pt idx="5">
                  <c:v>ไทรงาม</c:v>
                </c:pt>
                <c:pt idx="6">
                  <c:v>ลานกระบือ</c:v>
                </c:pt>
                <c:pt idx="7">
                  <c:v>บึงสามัคคี</c:v>
                </c:pt>
                <c:pt idx="8">
                  <c:v>จังหวัด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0</c:v>
                </c:pt>
                <c:pt idx="3">
                  <c:v>100</c:v>
                </c:pt>
                <c:pt idx="4">
                  <c:v>50</c:v>
                </c:pt>
                <c:pt idx="5">
                  <c:v>100</c:v>
                </c:pt>
                <c:pt idx="6">
                  <c:v>100</c:v>
                </c:pt>
                <c:pt idx="7">
                  <c:v>50</c:v>
                </c:pt>
                <c:pt idx="8">
                  <c:v>82.35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356672"/>
        <c:axId val="249358208"/>
      </c:barChart>
      <c:catAx>
        <c:axId val="24935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2000" b="1">
                <a:latin typeface="TH SarabunPSK"/>
                <a:cs typeface="TH SarabunPSK"/>
              </a:defRPr>
            </a:pPr>
            <a:endParaRPr lang="th-TH"/>
          </a:p>
        </c:txPr>
        <c:crossAx val="249358208"/>
        <c:crosses val="autoZero"/>
        <c:auto val="1"/>
        <c:lblAlgn val="ctr"/>
        <c:lblOffset val="100"/>
        <c:noMultiLvlLbl val="0"/>
      </c:catAx>
      <c:valAx>
        <c:axId val="249358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20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249356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solidFill>
            <a:srgbClr val="0000FF"/>
          </a:solidFill>
        </a:defRPr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0039" tIns="45019" rIns="90039" bIns="4501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3713"/>
          </a:xfrm>
          <a:prstGeom prst="rect">
            <a:avLst/>
          </a:prstGeom>
        </p:spPr>
        <p:txBody>
          <a:bodyPr vert="horz" lIns="90039" tIns="45019" rIns="90039" bIns="45019" rtlCol="0"/>
          <a:lstStyle>
            <a:lvl1pPr algn="r">
              <a:defRPr sz="1200"/>
            </a:lvl1pPr>
          </a:lstStyle>
          <a:p>
            <a:fld id="{1B1AF782-C177-48CF-B59D-D8CABB416E57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2" y="9378825"/>
            <a:ext cx="2945659" cy="493713"/>
          </a:xfrm>
          <a:prstGeom prst="rect">
            <a:avLst/>
          </a:prstGeom>
        </p:spPr>
        <p:txBody>
          <a:bodyPr vert="horz" lIns="90039" tIns="45019" rIns="90039" bIns="4501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5" y="9378825"/>
            <a:ext cx="2945659" cy="493713"/>
          </a:xfrm>
          <a:prstGeom prst="rect">
            <a:avLst/>
          </a:prstGeom>
        </p:spPr>
        <p:txBody>
          <a:bodyPr vert="horz" lIns="90039" tIns="45019" rIns="90039" bIns="45019" rtlCol="0" anchor="b"/>
          <a:lstStyle>
            <a:lvl1pPr algn="r">
              <a:defRPr sz="1200"/>
            </a:lvl1pPr>
          </a:lstStyle>
          <a:p>
            <a:fld id="{CB68E120-932C-4B21-BCF7-24A5BF464E9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7891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0039" tIns="45019" rIns="90039" bIns="4501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3713"/>
          </a:xfrm>
          <a:prstGeom prst="rect">
            <a:avLst/>
          </a:prstGeom>
        </p:spPr>
        <p:txBody>
          <a:bodyPr vert="horz" lIns="90039" tIns="45019" rIns="90039" bIns="45019" rtlCol="0"/>
          <a:lstStyle>
            <a:lvl1pPr algn="r">
              <a:defRPr sz="1200"/>
            </a:lvl1pPr>
          </a:lstStyle>
          <a:p>
            <a:fld id="{0E78E30D-D06B-447B-9938-22FB31D39564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39" tIns="45019" rIns="90039" bIns="45019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9" y="4690270"/>
            <a:ext cx="5438140" cy="4443414"/>
          </a:xfrm>
          <a:prstGeom prst="rect">
            <a:avLst/>
          </a:prstGeom>
        </p:spPr>
        <p:txBody>
          <a:bodyPr vert="horz" lIns="90039" tIns="45019" rIns="90039" bIns="45019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59" cy="493713"/>
          </a:xfrm>
          <a:prstGeom prst="rect">
            <a:avLst/>
          </a:prstGeom>
        </p:spPr>
        <p:txBody>
          <a:bodyPr vert="horz" lIns="90039" tIns="45019" rIns="90039" bIns="4501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5" y="9378825"/>
            <a:ext cx="2945659" cy="493713"/>
          </a:xfrm>
          <a:prstGeom prst="rect">
            <a:avLst/>
          </a:prstGeom>
        </p:spPr>
        <p:txBody>
          <a:bodyPr vert="horz" lIns="90039" tIns="45019" rIns="90039" bIns="45019" rtlCol="0" anchor="b"/>
          <a:lstStyle>
            <a:lvl1pPr algn="r">
              <a:defRPr sz="1200"/>
            </a:lvl1pPr>
          </a:lstStyle>
          <a:p>
            <a:fld id="{322B8CFA-6175-4260-AB2D-6A0720A52DE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438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dirty="0" smtClean="0"/>
          </a:p>
        </p:txBody>
      </p:sp>
      <p:sp>
        <p:nvSpPr>
          <p:cNvPr id="13316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E2D033-D58D-4A3C-AA91-3BB4EF4D5EE1}" type="slidenum">
              <a:rPr lang="en-US" smtClean="0"/>
              <a:pPr/>
              <a:t>2</a:t>
            </a:fld>
            <a:endParaRPr lang="th-TH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93C1A-9BA8-4F82-A831-AA949CF6C8C4}" type="slidenum">
              <a:rPr lang="th-TH" smtClean="0"/>
              <a:pPr/>
              <a:t>15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จังหวัดกำแพงเพชร มีโครงการคุ้มครองผู้บริโภคด้านผลิตภัณฑ์และบริการสุขภาพรวม 12 โครงการ </a:t>
            </a:r>
          </a:p>
          <a:p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เป็นเงิน 1,401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508 บาท แบ่งเป็นโครงการที่ดำเนินงานโดย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Char char="-"/>
            </a:pPr>
            <a:r>
              <a:rPr lang="th-TH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สสจ.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กำแพงเพชร 4 โครงการ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Tx/>
              <a:buChar char="-"/>
            </a:pP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เป็นโครงการระดับอำเภอ 10 โครงการ </a:t>
            </a:r>
          </a:p>
          <a:p>
            <a:pPr lvl="0">
              <a:buFontTx/>
              <a:buChar char="-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โครงการคุ้มครองผู้บริโภคด้านผลิตภัณฑ์และบริการสุขภาพจังหวัดกำแพงเพชร ปีงบประมาณ 2558  </a:t>
            </a:r>
          </a:p>
          <a:p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โดย </a:t>
            </a:r>
            <a:r>
              <a:rPr lang="th-TH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สสจ.กพ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งบประมาณ 280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520 บาท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โครงการยาปลอดภัยในชุมชน โดย </a:t>
            </a:r>
            <a:r>
              <a:rPr lang="th-TH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สสจ.กพ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งบประมาณ 26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000 บาท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แผนงานคุ้มครองผู้บริโภคด้านสุขภาพ โดยรพ.ทุ่งโพธิ์ทะเล งบประมาณ 3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490 บาท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แผนงานคุ้มครองผู้บริโภคด้านสุขภาพ พื้นที่อำเภอไทรงาม งบประมาณ 253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190 บาท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โครงการตรวจ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Primary GMP 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พื้นที่อำเภอ</a:t>
            </a:r>
            <a:r>
              <a:rPr lang="th-TH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โกสัม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พีนคร งบประมาณ 2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680 บาท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โครงการตรวจสอบเฝ้าระวังมาตรฐานความปลอดภัยผลิตภัณฑ์สุขภาพ </a:t>
            </a:r>
            <a:b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พื้นที่อำเภอ</a:t>
            </a:r>
            <a:r>
              <a:rPr lang="th-TH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โกสัม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พีนคร งบประมาณ 58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925 บาท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โครงการควบคุม กำกับและตรวจสอบสถานประกอบการและผลิตภัณฑ์สุขภาพ </a:t>
            </a:r>
            <a:b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พื้นที่อำเภอ</a:t>
            </a:r>
            <a:r>
              <a:rPr lang="th-TH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คลองข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ลุง งบประมาณ 60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000 บาท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โครงการ </a:t>
            </a:r>
            <a:r>
              <a:rPr lang="th-TH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อส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ม.ตรวจอาหารปนเปื้อนในเมืองท่องเที่ยว ปี 2557 </a:t>
            </a:r>
            <a:b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พื้นที่อำเภอคลองลาน งบประมาณ 13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638 บาท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โครงการควบคุม กำกับ และตรวจสอบสถานประกอบการและผลิตภัณฑ์สุขภาพ </a:t>
            </a:r>
            <a:b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พื้นที่อำเภอทรายทองวัฒนา งบประมาณ 35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500 บาท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โครงการอสม.น้อย พื้นที่อำเภอปางศิลาทอง งบประมาณ 70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265 บาท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โครงการควบคุมกำกับและตรวจสอบสถานประกอบการ และผลิตภัณฑ์สุขภาพ จังหวัดกำแพงเพชร  </a:t>
            </a:r>
            <a:b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พื้นที่อำเภอปางศิลาทอง งบประมาณ 5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000 บาท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โครงการสำรวจข้อมูลสถานบริการและการใช้ยาสมเหตุผล พื้นที่อำเภอบึงสามัคคี งบประมาณ 119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 บาท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th-TH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(อีก</a:t>
            </a:r>
            <a:r>
              <a:rPr lang="th-T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 โครงการ ได้แก่โครงการพัฒนาตลาดค้าส่ง  โครงการอสม.น้อย  และโครงการแก้ปัญหาที่สำคัญ  อยู่ระหว่างเขียนโครงการ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B5DCB4-3D45-414A-AF3A-509FF753B2CF}" type="slidenum">
              <a:rPr lang="en-US" smtClean="0"/>
              <a:pPr>
                <a:defRPr/>
              </a:pPr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B5DCB4-3D45-414A-AF3A-509FF753B2CF}" type="slidenum">
              <a:rPr lang="en-US" smtClean="0"/>
              <a:pPr>
                <a:defRPr/>
              </a:pPr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การดำเนินการ มีระยะเวลาในการดำเนินการแตกต่างกัน คือ</a:t>
            </a:r>
          </a:p>
          <a:p>
            <a:r>
              <a:rPr lang="th-TH" sz="18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rPr>
              <a:t>   1) กรณีเป็นเรื่องที่ไม่ได้อยู่ในอำนาจหน้าที่ตามกฎหมาย</a:t>
            </a:r>
            <a:r>
              <a:rPr lang="th-TH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rPr>
              <a:t> ส่งเรื่องให้หน่วยงานที่เกี่ยวข้องดำเนินการ ภายใน 15 วันทำการ นับแต่วันที่ได้รับเรื่อง </a:t>
            </a:r>
            <a:endParaRPr lang="en-US" sz="1800" kern="1200" dirty="0" smtClean="0">
              <a:solidFill>
                <a:schemeClr val="tx1"/>
              </a:solidFill>
              <a:latin typeface="Arial" pitchFamily="34" charset="0"/>
              <a:ea typeface="+mn-ea"/>
              <a:cs typeface="Tahoma" pitchFamily="34" charset="0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rPr>
              <a:t>   2) กรณีเป็นเรื่องที่อยู่ในอำนาจหน้าที่ตามกฎหมาย</a:t>
            </a:r>
            <a:r>
              <a:rPr lang="th-TH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rPr>
              <a:t> เป็นเรื่องร้องเรียนที่สามารถแก้ไขปรับปรุงให้เหมาะสมโดยไม่มีการดำเนินการสอบสวนข้อเท็จจริง และไม่มีความยุ่งยาก ซับซ้อน และอยู่ในอำนาจของพนักงานเจ้าหน้าที่ตามที่กฎหมายกำหนด ซึ่งสามารถดำเนินการได้เองหรือร่วมกับหน่วยงานที่เกี่ยวข้องดำเนินการ ภายใน 30 วัน </a:t>
            </a:r>
            <a:endParaRPr lang="en-US" sz="1800" kern="1200" dirty="0" smtClean="0">
              <a:solidFill>
                <a:schemeClr val="tx1"/>
              </a:solidFill>
              <a:latin typeface="Arial" pitchFamily="34" charset="0"/>
              <a:ea typeface="+mn-ea"/>
              <a:cs typeface="Tahoma" pitchFamily="34" charset="0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rPr>
              <a:t>- กรณีเป็นเรื่องที่อยู่ในอำนาจหน้าที่ตามกฎหมายแต่</a:t>
            </a:r>
            <a:r>
              <a:rPr lang="th-TH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rPr>
              <a:t>มีความยุ่งยาก ซับซ้อน  ซึ่งต้องมีกระบวนการหรือขั้นตอนในการ สืบสวน สอบสวน  ตรวจสอบข้อเท็จจริง และรวบรวมพยานหลักฐาน เพื่อให้ความเป็นธรรมต่อคู่กรณีทั้ง 2 ฝ่าย ภายใน 60 วัน </a:t>
            </a:r>
            <a:endParaRPr lang="th-TH" dirty="0" smtClean="0"/>
          </a:p>
          <a:p>
            <a:r>
              <a:rPr lang="th-TH" dirty="0" smtClean="0"/>
              <a:t>จังหวัดกำแพงเพชรดำเนินการได้ภายในกรอบเวลาที่กำหนด  </a:t>
            </a:r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B5DCB4-3D45-414A-AF3A-509FF753B2CF}" type="slidenum">
              <a:rPr lang="en-US" smtClean="0"/>
              <a:pPr>
                <a:defRPr/>
              </a:pPr>
              <a:t>5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93C1A-9BA8-4F82-A831-AA949CF6C8C4}" type="slidenum">
              <a:rPr lang="th-TH" smtClean="0">
                <a:solidFill>
                  <a:prstClr val="black"/>
                </a:solidFill>
              </a:rPr>
              <a:pPr/>
              <a:t>7</a:t>
            </a:fld>
            <a:endParaRPr lang="th-TH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24580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0A9804-E73D-4F6B-85AA-B8BC2B3DCAD3}" type="slidenum">
              <a:rPr lang="th-TH" smtClean="0"/>
              <a:pPr/>
              <a:t>9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4001903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B5DCB4-3D45-414A-AF3A-509FF753B2CF}" type="slidenum">
              <a:rPr lang="en-US" smtClean="0"/>
              <a:pPr>
                <a:defRPr/>
              </a:pPr>
              <a:t>11</a:t>
            </a:fld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176">
              <a:defRPr/>
            </a:pP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DC5F-60E5-41EB-9BF6-AE40A4861736}" type="slidenum">
              <a:rPr lang="th-TH" smtClean="0"/>
              <a:pPr/>
              <a:t>13</a:t>
            </a:fld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B8CFA-6175-4260-AB2D-6A0720A52DE0}" type="slidenum">
              <a:rPr lang="th-TH" smtClean="0"/>
              <a:pPr/>
              <a:t>14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C010-10E1-47A0-9840-7416A1ECAABA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FC02-B3E7-498A-A7FE-91510BCF1B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C010-10E1-47A0-9840-7416A1ECAABA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FC02-B3E7-498A-A7FE-91510BCF1B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C010-10E1-47A0-9840-7416A1ECAABA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FC02-B3E7-498A-A7FE-91510BCF1B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DBD349-81FC-4B48-BC81-038D40800E88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9514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6A267-F06D-43AE-B0DE-68E2363F7A38}" type="datetime1">
              <a:rPr lang="en-US"/>
              <a:pPr>
                <a:defRPr/>
              </a:pPr>
              <a:t>6/29/2015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B800B-5FAD-4D06-8254-95AD029169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C010-10E1-47A0-9840-7416A1ECAABA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FC02-B3E7-498A-A7FE-91510BCF1B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C010-10E1-47A0-9840-7416A1ECAABA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FC02-B3E7-498A-A7FE-91510BCF1B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C010-10E1-47A0-9840-7416A1ECAABA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FC02-B3E7-498A-A7FE-91510BCF1B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C010-10E1-47A0-9840-7416A1ECAABA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FC02-B3E7-498A-A7FE-91510BCF1B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C010-10E1-47A0-9840-7416A1ECAABA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FC02-B3E7-498A-A7FE-91510BCF1B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C010-10E1-47A0-9840-7416A1ECAABA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FC02-B3E7-498A-A7FE-91510BCF1B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C010-10E1-47A0-9840-7416A1ECAABA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FC02-B3E7-498A-A7FE-91510BCF1B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C010-10E1-47A0-9840-7416A1ECAABA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FC02-B3E7-498A-A7FE-91510BCF1B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3C010-10E1-47A0-9840-7416A1ECAABA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CFC02-B3E7-498A-A7FE-91510BCF1BF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1571612"/>
            <a:ext cx="5357818" cy="1071570"/>
          </a:xfrm>
          <a:prstGeom prst="rect">
            <a:avLst/>
          </a:prstGeom>
          <a:solidFill>
            <a:srgbClr val="2B4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1928794" y="3143248"/>
            <a:ext cx="62865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3200" dirty="0" smtClean="0">
                <a:ln w="1905"/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LPAKORN70yr" pitchFamily="2" charset="-34"/>
                <a:cs typeface="SILPAKORN70yr" pitchFamily="2" charset="-34"/>
              </a:rPr>
              <a:t>การคุ้มครองผู้บริโภคด้านสาธารณสุข</a:t>
            </a:r>
            <a:endParaRPr lang="th-TH" sz="3200" dirty="0">
              <a:ln w="1905"/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ILPAKORN70yr" pitchFamily="2" charset="-34"/>
              <a:cs typeface="SILPAKORN70yr" pitchFamily="2" charset="-34"/>
            </a:endParaRPr>
          </a:p>
          <a:p>
            <a:pPr>
              <a:defRPr/>
            </a:pPr>
            <a:r>
              <a:rPr lang="th-TH" sz="3200" dirty="0" smtClean="0">
                <a:ln w="1905"/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LPAKORN70yr" pitchFamily="2" charset="-34"/>
                <a:cs typeface="SILPAKORN70yr" pitchFamily="2" charset="-34"/>
              </a:rPr>
              <a:t>และสิ่งแวดล้อม</a:t>
            </a:r>
            <a:endParaRPr lang="th-TH" sz="3200" dirty="0">
              <a:ln w="1905"/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ILPAKORN70yr" pitchFamily="2" charset="-34"/>
              <a:cs typeface="SILPAKORN70yr" pitchFamily="2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714488"/>
            <a:ext cx="41649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dirty="0" smtClean="0">
                <a:ln w="19050">
                  <a:noFill/>
                </a:ln>
                <a:solidFill>
                  <a:schemeClr val="bg1"/>
                </a:solidFill>
                <a:latin typeface="SILPAKORN70yr" pitchFamily="2" charset="-34"/>
                <a:cs typeface="SILPAKORN70yr" pitchFamily="2" charset="-34"/>
              </a:rPr>
              <a:t>ยุทธศาสตร์ที่ 4</a:t>
            </a:r>
            <a:endParaRPr lang="th-TH" sz="5400" dirty="0">
              <a:ln w="19050">
                <a:noFill/>
              </a:ln>
              <a:solidFill>
                <a:schemeClr val="bg1"/>
              </a:solidFill>
              <a:latin typeface="SILPAKORN70yr" pitchFamily="2" charset="-34"/>
              <a:cs typeface="SILPAKORN70yr" pitchFamily="2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7"/>
          <p:cNvSpPr/>
          <p:nvPr/>
        </p:nvSpPr>
        <p:spPr bwMode="auto">
          <a:xfrm>
            <a:off x="328730" y="34230"/>
            <a:ext cx="8496944" cy="9087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th-TH" sz="30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eaLnBrk="1" hangingPunct="1">
              <a:defRPr/>
            </a:pPr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คณะอนุกรรมการสาธารณสุขจังหวัด (</a:t>
            </a:r>
            <a:r>
              <a:rPr lang="th-TH" sz="40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อสธจ</a:t>
            </a:r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.)</a:t>
            </a:r>
          </a:p>
          <a:p>
            <a:pPr algn="ctr" eaLnBrk="1" hangingPunct="1">
              <a:defRPr/>
            </a:pPr>
            <a:r>
              <a:rPr lang="th-TH" sz="30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 </a:t>
            </a:r>
            <a:endParaRPr lang="th-TH" sz="3000" b="1" dirty="0" smtClean="0">
              <a:solidFill>
                <a:schemeClr val="bg1"/>
              </a:solidFill>
              <a:latin typeface="TH SarabunPSK" pitchFamily="34" charset="-34"/>
              <a:cs typeface="+mj-cs"/>
            </a:endParaRPr>
          </a:p>
        </p:txBody>
      </p:sp>
      <p:sp>
        <p:nvSpPr>
          <p:cNvPr id="4" name="ตัวยึดเนื้อหา 4"/>
          <p:cNvSpPr>
            <a:spLocks noGrp="1"/>
          </p:cNvSpPr>
          <p:nvPr>
            <p:ph idx="1"/>
          </p:nvPr>
        </p:nvSpPr>
        <p:spPr>
          <a:xfrm>
            <a:off x="571472" y="1357298"/>
            <a:ext cx="4320480" cy="4646290"/>
          </a:xfrm>
          <a:prstGeom prst="roundRect">
            <a:avLst>
              <a:gd name="adj" fmla="val 520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</a:bodyPr>
          <a:lstStyle/>
          <a:p>
            <a:pPr>
              <a:buNone/>
            </a:pPr>
            <a:endParaRPr lang="th-TH" sz="96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sz="96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96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 (8 เดือน)</a:t>
            </a:r>
          </a:p>
          <a:p>
            <a:pPr>
              <a:buNone/>
            </a:pPr>
            <a:r>
              <a:rPr lang="th-TH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1.จัดทำโครงการเสนอพิจารณาลงนามอนุมัติจาก</a:t>
            </a:r>
          </a:p>
          <a:p>
            <a:pPr>
              <a:buNone/>
            </a:pPr>
            <a:r>
              <a:rPr lang="th-TH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ผู้ว่าราชการจังหวัดฯ</a:t>
            </a:r>
          </a:p>
          <a:p>
            <a:pPr>
              <a:buNone/>
            </a:pPr>
            <a:r>
              <a:rPr lang="th-TH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2.คัดเลือกผู้แทนนายกเทศมนตรีและผู้แทนนายก</a:t>
            </a:r>
          </a:p>
          <a:p>
            <a:pPr>
              <a:buNone/>
            </a:pPr>
            <a:r>
              <a:rPr lang="th-TH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องค์การบริหารส่วนตำบล ให้ประธานลงนามเห็นชอบ</a:t>
            </a:r>
          </a:p>
          <a:p>
            <a:pPr>
              <a:buNone/>
            </a:pPr>
            <a:r>
              <a:rPr lang="th-TH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3.แต่งตั้งผู้ทรงคุณวุฒิในคณะอนุกรรมการสาธารณสุข</a:t>
            </a:r>
          </a:p>
          <a:p>
            <a:pPr>
              <a:buNone/>
            </a:pPr>
            <a:r>
              <a:rPr lang="th-TH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ตาม พ.ร.บ.การสาธารณสุข พ.ศ.2535</a:t>
            </a:r>
          </a:p>
          <a:p>
            <a:pPr>
              <a:buNone/>
            </a:pPr>
            <a:r>
              <a:rPr lang="th-TH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4. จัดประชุมคณะอนุกรรมการสาธารณสุขจังหวัด</a:t>
            </a:r>
          </a:p>
          <a:p>
            <a:pPr>
              <a:buNone/>
            </a:pPr>
            <a:r>
              <a:rPr lang="th-TH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กำแพงเพชร  ครั้งที่</a:t>
            </a:r>
            <a:r>
              <a:rPr lang="en-US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</a:t>
            </a:r>
          </a:p>
          <a:p>
            <a:pPr>
              <a:buNone/>
            </a:pPr>
            <a:r>
              <a:rPr lang="th-TH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5. สรุปรายงานการประชุมให้คณะอนุกรรมการ</a:t>
            </a:r>
          </a:p>
          <a:p>
            <a:pPr>
              <a:buNone/>
            </a:pPr>
            <a:r>
              <a:rPr lang="th-TH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สาธารณสุขเพื่อรับรองรองรายงานการประชุม</a:t>
            </a:r>
          </a:p>
          <a:p>
            <a:pPr>
              <a:buNone/>
            </a:pPr>
            <a:r>
              <a:rPr lang="en-US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6.</a:t>
            </a:r>
            <a:r>
              <a:rPr lang="th-TH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กำหนดจัดประชุมครั้งที่ </a:t>
            </a:r>
            <a:r>
              <a:rPr lang="en-US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ในเดือนกรกฎาคม </a:t>
            </a:r>
            <a:r>
              <a:rPr lang="en-US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2558 </a:t>
            </a:r>
          </a:p>
          <a:p>
            <a:pPr>
              <a:buNone/>
            </a:pPr>
            <a:r>
              <a:rPr lang="th-TH" sz="8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เพื่อติดตามความก้าวหน้าการดำเนินงาน</a:t>
            </a:r>
          </a:p>
          <a:p>
            <a:pPr>
              <a:buNone/>
            </a:pPr>
            <a:endParaRPr lang="th-TH" sz="80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en-US" sz="80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sz="8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5286380" y="1357298"/>
            <a:ext cx="3571900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งบประมาณ จาก </a:t>
            </a:r>
            <a:r>
              <a:rPr lang="th-TH" sz="2400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สป.</a:t>
            </a:r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(เขตสุขภาพที่ 3)  จำนวน  80,000  บาท</a:t>
            </a:r>
            <a:endParaRPr lang="th-TH" sz="24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ัวยึด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263111"/>
              </p:ext>
            </p:extLst>
          </p:nvPr>
        </p:nvGraphicFramePr>
        <p:xfrm>
          <a:off x="5214942" y="2571744"/>
          <a:ext cx="3679471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824412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idx="4294967295"/>
          </p:nvPr>
        </p:nvSpPr>
        <p:spPr>
          <a:xfrm>
            <a:off x="285720" y="114923"/>
            <a:ext cx="8229600" cy="599433"/>
          </a:xfr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4000" dirty="0" smtClean="0">
                <a:solidFill>
                  <a:schemeClr val="bg1"/>
                </a:solidFill>
                <a:latin typeface="TH SarabunPSK"/>
                <a:cs typeface="TH SarabunPSK"/>
              </a:rPr>
              <a:t>การงานพัฒนาระบบบริการอนามัย</a:t>
            </a:r>
            <a:r>
              <a:rPr lang="th-TH" sz="4000" smtClean="0">
                <a:solidFill>
                  <a:schemeClr val="bg1"/>
                </a:solidFill>
                <a:latin typeface="TH SarabunPSK"/>
                <a:cs typeface="TH SarabunPSK"/>
              </a:rPr>
              <a:t>สิ่งแวดล้อม </a:t>
            </a:r>
            <a:endParaRPr lang="th-TH" sz="4000" dirty="0">
              <a:solidFill>
                <a:schemeClr val="tx1"/>
              </a:solidFill>
              <a:latin typeface="TH SarabunPSK"/>
              <a:cs typeface="TH SarabunPSK"/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09642198"/>
              </p:ext>
            </p:extLst>
          </p:nvPr>
        </p:nvGraphicFramePr>
        <p:xfrm>
          <a:off x="214282" y="928670"/>
          <a:ext cx="8748464" cy="128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1472"/>
                <a:gridCol w="2075770"/>
                <a:gridCol w="1884270"/>
                <a:gridCol w="1884270"/>
                <a:gridCol w="13826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ปีงบประมาณ</a:t>
                      </a:r>
                      <a:endParaRPr lang="th-TH" sz="2400" b="1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เทศบาลสมัครเข้าร่วมโครงการ</a:t>
                      </a:r>
                      <a:endParaRPr lang="th-TH" sz="2400" b="1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ผ่านการประเมิน 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EHA</a:t>
                      </a:r>
                      <a:endParaRPr lang="th-TH" sz="2400" b="1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ไม่ผ่านการประเมิน 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EHA</a:t>
                      </a:r>
                      <a:endParaRPr lang="th-TH" sz="2400" b="1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รอรับการประเมิน</a:t>
                      </a:r>
                      <a:endParaRPr lang="th-TH" sz="2400" b="1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2557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  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แห่ง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3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แห่ง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1  แห่ง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  แห่ง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ตัวยึดเนื้อหา 3"/>
          <p:cNvSpPr txBox="1">
            <a:spLocks/>
          </p:cNvSpPr>
          <p:nvPr/>
        </p:nvSpPr>
        <p:spPr>
          <a:xfrm>
            <a:off x="5572132" y="2714620"/>
            <a:ext cx="3456384" cy="3786214"/>
          </a:xfrm>
          <a:prstGeom prst="roundRect">
            <a:avLst>
              <a:gd name="adj" fmla="val 45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มาตรการการดำเนินงาน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1.เทศบาล ทุกระดับ  มีระบบบริการ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อนามัยสิ่งแวดล้อม ได้มาตรฐาน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อย่างน้อย 1 ด้าน</a:t>
            </a:r>
          </a:p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2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. การออกเทศบัญญัติเพื่อใช้ดำเนิน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การด้านกฎหมายในการ </a:t>
            </a:r>
            <a:r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แก้ไขปัญหาได้อย่าง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มีประสิทธิภาพ</a:t>
            </a:r>
          </a:p>
        </p:txBody>
      </p:sp>
      <p:sp>
        <p:nvSpPr>
          <p:cNvPr id="8" name="ตัวยึดเนื้อหา 3"/>
          <p:cNvSpPr txBox="1">
            <a:spLocks/>
          </p:cNvSpPr>
          <p:nvPr/>
        </p:nvSpPr>
        <p:spPr>
          <a:xfrm>
            <a:off x="142844" y="4214818"/>
            <a:ext cx="5365260" cy="2304256"/>
          </a:xfrm>
          <a:prstGeom prst="roundRect">
            <a:avLst>
              <a:gd name="adj" fmla="val 63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เป้าหมาย ปี 2558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</a:t>
            </a:r>
            <a:r>
              <a:rPr kumimoji="0" lang="th-TH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เทศบาล ทุกระดับ  มีระบบบริการอนามัยสิ่งแวดล้อมได้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มาตรฐาน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</a:t>
            </a:r>
            <a:r>
              <a:rPr kumimoji="0" lang="th-TH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อย่างน้อย  1  ด้าน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(การจัดสุขาภิบาลอาหาร,การจัดการคุณภาพ น้ำบริโภค </a:t>
            </a:r>
            <a:r>
              <a:rPr kumimoji="0" lang="th-TH" sz="2400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400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การจัดการ</a:t>
            </a:r>
            <a:r>
              <a:rPr kumimoji="0" lang="th-TH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สิ่งปฏิกูลและการจัดการมูลฝอย) ร้อยละ 50</a:t>
            </a:r>
          </a:p>
        </p:txBody>
      </p:sp>
      <p:sp>
        <p:nvSpPr>
          <p:cNvPr id="9" name="ตัวยึดเนื้อหา 3"/>
          <p:cNvSpPr txBox="1">
            <a:spLocks/>
          </p:cNvSpPr>
          <p:nvPr/>
        </p:nvSpPr>
        <p:spPr>
          <a:xfrm>
            <a:off x="100094" y="2714620"/>
            <a:ext cx="5400600" cy="1368152"/>
          </a:xfrm>
          <a:prstGeom prst="roundRect">
            <a:avLst>
              <a:gd name="adj" fmla="val 970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ปัญหา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</a:t>
            </a:r>
            <a:r>
              <a:rPr kumimoji="0" lang="en-US" sz="2400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1</a:t>
            </a:r>
            <a:r>
              <a:rPr kumimoji="0" lang="th-TH" sz="2400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) ระบบ</a:t>
            </a:r>
            <a:r>
              <a:rPr kumimoji="0" lang="th-TH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การจัดการข้อมูลของเทศบาลยังไม่เป็นระบบ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240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en-US" sz="240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240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) ระบบ</a:t>
            </a:r>
            <a:r>
              <a:rPr lang="th-TH" sz="2400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การทำงาน สั่งการไม่เป็นลายลักษณ์อักษร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240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en-US" sz="240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240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) ความ</a:t>
            </a:r>
            <a:r>
              <a:rPr lang="th-TH" sz="2400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เข้าใจบทบาทหน้าที่ด้านอนามัยสิ่งแวดล้อม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466635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17632" cy="648072"/>
          </a:xfrm>
        </p:spPr>
        <p:txBody>
          <a:bodyPr>
            <a:normAutofit fontScale="90000"/>
          </a:bodyPr>
          <a:lstStyle/>
          <a:p>
            <a:r>
              <a:rPr lang="th-TH" sz="3200" b="1" dirty="0" smtClean="0">
                <a:solidFill>
                  <a:schemeClr val="bg1"/>
                </a:solidFill>
                <a:latin typeface="TH SarabunPSK"/>
                <a:cs typeface="TH SarabunPSK"/>
              </a:rPr>
              <a:t>ผลการ</a:t>
            </a:r>
            <a:r>
              <a:rPr lang="th-TH" sz="3200" b="1" dirty="0">
                <a:solidFill>
                  <a:schemeClr val="bg1"/>
                </a:solidFill>
                <a:latin typeface="TH SarabunPSK"/>
                <a:cs typeface="TH SarabunPSK"/>
              </a:rPr>
              <a:t>ดำเนินงานพัฒนาระบบบริการอนามัยสิ่งแวดล้อม </a:t>
            </a:r>
            <a:r>
              <a:rPr lang="th-TH" sz="3200" b="1" dirty="0" smtClean="0">
                <a:solidFill>
                  <a:schemeClr val="bg1"/>
                </a:solidFill>
                <a:latin typeface="TH SarabunPSK"/>
                <a:cs typeface="TH SarabunPSK"/>
              </a:rPr>
              <a:t>(</a:t>
            </a:r>
            <a:r>
              <a:rPr lang="en-US" sz="3200" b="1" dirty="0" smtClean="0">
                <a:solidFill>
                  <a:schemeClr val="bg1"/>
                </a:solidFill>
                <a:latin typeface="TH SarabunPSK"/>
                <a:cs typeface="TH SarabunPSK"/>
              </a:rPr>
              <a:t>EHA</a:t>
            </a:r>
            <a:r>
              <a:rPr lang="th-TH" sz="3200" b="1" dirty="0" smtClean="0">
                <a:solidFill>
                  <a:schemeClr val="bg1"/>
                </a:solidFill>
                <a:latin typeface="TH SarabunPSK"/>
                <a:cs typeface="TH SarabunPSK"/>
              </a:rPr>
              <a:t>) ปี </a:t>
            </a:r>
            <a:r>
              <a:rPr lang="en-US" sz="3200" b="1" dirty="0" smtClean="0">
                <a:solidFill>
                  <a:schemeClr val="bg1"/>
                </a:solidFill>
                <a:latin typeface="TH SarabunPSK"/>
                <a:cs typeface="TH SarabunPSK"/>
              </a:rPr>
              <a:t>2558 </a:t>
            </a:r>
            <a:r>
              <a:rPr lang="th-TH" sz="3200" b="1" dirty="0" smtClean="0">
                <a:solidFill>
                  <a:schemeClr val="bg1"/>
                </a:solidFill>
                <a:latin typeface="TH SarabunPSK"/>
                <a:cs typeface="TH SarabunPSK"/>
              </a:rPr>
              <a:t>รายอำเภอ</a:t>
            </a:r>
            <a:endParaRPr lang="th-TH" sz="3200" b="1" dirty="0">
              <a:solidFill>
                <a:schemeClr val="bg1"/>
              </a:solidFill>
              <a:latin typeface="TH SarabunPSK"/>
              <a:cs typeface="TH SarabunPSK"/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48301"/>
              </p:ext>
            </p:extLst>
          </p:nvPr>
        </p:nvGraphicFramePr>
        <p:xfrm>
          <a:off x="285720" y="1000108"/>
          <a:ext cx="8615710" cy="5486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60240"/>
                <a:gridCol w="1728192"/>
                <a:gridCol w="1656184"/>
                <a:gridCol w="1584176"/>
                <a:gridCol w="1486918"/>
              </a:tblGrid>
              <a:tr h="449148"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อำเภอ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จำนวนเทศบาลทั้งหมด(แห่ง)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สมัครเข้าร่วมโครงการ (แห่ง)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ผ่านเกณฑ์</a:t>
                      </a:r>
                      <a:endParaRPr lang="th-TH" sz="240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th-TH" sz="2400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2400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2400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จำนวน(แห่ง)</a:t>
                      </a:r>
                      <a:endParaRPr lang="th-TH" sz="24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th-TH" sz="24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เมือง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28.57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ไทรงาม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คลองลาน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8864">
                <a:tc>
                  <a:txBody>
                    <a:bodyPr/>
                    <a:lstStyle/>
                    <a:p>
                      <a:pPr algn="l"/>
                      <a:r>
                        <a:rPr lang="th-TH" sz="24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ขาณุวรลักษ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บุรี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H SarabunPSK" pitchFamily="34" charset="-34"/>
                          <a:cs typeface="TH SarabunPSK" pitchFamily="34" charset="-34"/>
                        </a:rPr>
                        <a:t>66.67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38864">
                <a:tc>
                  <a:txBody>
                    <a:bodyPr/>
                    <a:lstStyle/>
                    <a:p>
                      <a:pPr algn="l"/>
                      <a:r>
                        <a:rPr lang="th-TH" sz="24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คลองข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ลุง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50.00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38864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พรานกระต่าย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38864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ลานกระบือ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66.67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38864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ทรายทองวัฒนา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38864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บึงสามัคคี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38864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24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th-TH" sz="24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th-TH" sz="24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24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36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.00</a:t>
                      </a:r>
                      <a:endParaRPr lang="th-TH" sz="24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13341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สี่เหลี่ยมมุมมน 25"/>
          <p:cNvSpPr/>
          <p:nvPr/>
        </p:nvSpPr>
        <p:spPr>
          <a:xfrm>
            <a:off x="4286248" y="4071942"/>
            <a:ext cx="4714908" cy="2286016"/>
          </a:xfrm>
          <a:prstGeom prst="roundRect">
            <a:avLst>
              <a:gd name="adj" fmla="val 69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2400" b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โครงการ</a:t>
            </a:r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แก้ไขปัญหา</a:t>
            </a:r>
          </a:p>
          <a:p>
            <a:pPr marL="361950"/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1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.โครงการอาหารปลอดภัย</a:t>
            </a:r>
          </a:p>
          <a:p>
            <a:pPr marL="361950"/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-อบรมผู้ประกอบการด้านอาหาร</a:t>
            </a:r>
          </a:p>
          <a:p>
            <a:pPr marL="361950"/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-รณรงค์อาหารปลอดภัย</a:t>
            </a:r>
          </a:p>
          <a:p>
            <a:pPr marL="361950"/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-ประกวดชมรมตลาด/ร้านอาหาร</a:t>
            </a:r>
          </a:p>
          <a:p>
            <a:pPr marL="361950"/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-ควบคุมกำกับ ประเมินผล มอบป้ายสัญลักษณ์</a:t>
            </a:r>
          </a:p>
          <a:p>
            <a:pPr marL="361950"/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1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.โครงการ </a:t>
            </a:r>
            <a:r>
              <a:rPr lang="th-TH" sz="1800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อส</a:t>
            </a:r>
            <a:r>
              <a:rPr lang="th-TH" sz="1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ม.น้อย</a:t>
            </a:r>
          </a:p>
          <a:p>
            <a:endParaRPr lang="th-TH" sz="18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endParaRPr lang="th-TH" sz="1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" name="สี่เหลี่ยมมุมมน 29"/>
          <p:cNvSpPr/>
          <p:nvPr/>
        </p:nvSpPr>
        <p:spPr>
          <a:xfrm>
            <a:off x="357158" y="928670"/>
            <a:ext cx="2880320" cy="2376264"/>
          </a:xfrm>
          <a:prstGeom prst="roundRect">
            <a:avLst>
              <a:gd name="adj" fmla="val 487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1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สถานการณ์</a:t>
            </a:r>
          </a:p>
          <a:p>
            <a:pPr>
              <a:buFont typeface="Arial" pitchFamily="34" charset="0"/>
              <a:buChar char="•"/>
            </a:pPr>
            <a:r>
              <a:rPr lang="th-TH" sz="1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โรคอุจจาระร่วง</a:t>
            </a:r>
          </a:p>
          <a:p>
            <a:pPr>
              <a:buFont typeface="Arial" pitchFamily="34" charset="0"/>
              <a:buChar char="•"/>
            </a:pPr>
            <a:r>
              <a:rPr lang="th-TH" sz="1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โรคอาหารเป็นพิษ</a:t>
            </a:r>
          </a:p>
          <a:p>
            <a:pPr>
              <a:buFont typeface="Arial" pitchFamily="34" charset="0"/>
              <a:buChar char="•"/>
            </a:pPr>
            <a:r>
              <a:rPr lang="th-TH" sz="1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โรคมะเร็ง</a:t>
            </a:r>
          </a:p>
          <a:p>
            <a:pPr>
              <a:buFont typeface="Arial" pitchFamily="34" charset="0"/>
              <a:buChar char="•"/>
            </a:pPr>
            <a:r>
              <a:rPr lang="th-TH" sz="1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โรคความดันโลหิตสูง/เบาหวาน</a:t>
            </a:r>
          </a:p>
          <a:p>
            <a:pPr>
              <a:buFont typeface="Arial" pitchFamily="34" charset="0"/>
              <a:buChar char="•"/>
            </a:pPr>
            <a:r>
              <a:rPr lang="th-TH" sz="1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โรคอ้วน</a:t>
            </a:r>
          </a:p>
          <a:p>
            <a:pPr>
              <a:buFont typeface="Arial" pitchFamily="34" charset="0"/>
              <a:buChar char="•"/>
            </a:pPr>
            <a:r>
              <a:rPr lang="th-TH" sz="1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สถานประกอบการไม่รักษามาตรฐาน</a:t>
            </a:r>
          </a:p>
          <a:p>
            <a:pPr>
              <a:buFont typeface="Arial" pitchFamily="34" charset="0"/>
              <a:buChar char="•"/>
            </a:pPr>
            <a:r>
              <a:rPr lang="th-TH" sz="1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พบสารปนเปื้อนในอาหาร</a:t>
            </a:r>
          </a:p>
          <a:p>
            <a:pPr>
              <a:buFont typeface="Arial" pitchFamily="34" charset="0"/>
              <a:buChar char="•"/>
            </a:pPr>
            <a:endParaRPr lang="th-TH" sz="1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1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" name="สี่เหลี่ยมมุมมน 26"/>
          <p:cNvSpPr/>
          <p:nvPr/>
        </p:nvSpPr>
        <p:spPr>
          <a:xfrm>
            <a:off x="0" y="44624"/>
            <a:ext cx="9144000" cy="720080"/>
          </a:xfrm>
          <a:prstGeom prst="roundRect">
            <a:avLst/>
          </a:prstGeom>
          <a:noFill/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สถานประกอบการด้านอาหาร</a:t>
            </a:r>
            <a:endParaRPr lang="th-TH" sz="36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" name="ลูกศรขวา 30"/>
          <p:cNvSpPr/>
          <p:nvPr/>
        </p:nvSpPr>
        <p:spPr>
          <a:xfrm>
            <a:off x="3500430" y="1714488"/>
            <a:ext cx="572644" cy="504056"/>
          </a:xfrm>
          <a:prstGeom prst="rightArrow">
            <a:avLst>
              <a:gd name="adj1" fmla="val 64117"/>
              <a:gd name="adj2" fmla="val 56666"/>
            </a:avLst>
          </a:prstGeom>
          <a:ln w="1905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มุมมน 15"/>
          <p:cNvSpPr/>
          <p:nvPr/>
        </p:nvSpPr>
        <p:spPr>
          <a:xfrm>
            <a:off x="4283968" y="908720"/>
            <a:ext cx="4717188" cy="2377404"/>
          </a:xfrm>
          <a:prstGeom prst="roundRect">
            <a:avLst>
              <a:gd name="adj" fmla="val 528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000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20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18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มาตรการการดำเนินงาน</a:t>
            </a:r>
            <a:endParaRPr lang="th-TH" sz="24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175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175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สร้าง</a:t>
            </a:r>
            <a:r>
              <a:rPr lang="th-TH" sz="175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ความร่วมมือภาคี</a:t>
            </a:r>
            <a:r>
              <a:rPr lang="th-TH" sz="175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เครือข่าย</a:t>
            </a:r>
            <a:r>
              <a:rPr lang="th-TH" sz="1750" b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พัฒนายกระดับสถาน</a:t>
            </a:r>
            <a:r>
              <a:rPr lang="th-TH" sz="175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ประกอบการด้าน</a:t>
            </a:r>
            <a:r>
              <a:rPr lang="th-TH" sz="175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อาหารให้ได้มาตรฐาน</a:t>
            </a:r>
            <a:endParaRPr lang="en-US" sz="175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175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175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175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การบังคับใช้กฎหมายอย่างจริงจัง </a:t>
            </a:r>
            <a:endParaRPr lang="en-US" sz="175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175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175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en-US" sz="175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75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พัฒนา</a:t>
            </a:r>
            <a:r>
              <a:rPr lang="th-TH" sz="175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ศักยภาพบุคลากรองค์กรปกครองส่วนท้องถิ่นและผู้ประกอบการ</a:t>
            </a:r>
            <a:endParaRPr lang="en-US" sz="175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175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sz="175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175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สร้างความเข้มแข็งในการกำกับดูแลอาหารปลอดภัยตลอดห่วงโซ่อาหาร</a:t>
            </a:r>
            <a:endParaRPr lang="en-US" sz="175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175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5</a:t>
            </a:r>
            <a:r>
              <a:rPr lang="en-US" sz="175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175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75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พัฒนามาตรฐานการจัดบริการอนามัยสิ่งแวดล้อมของ </a:t>
            </a:r>
            <a:r>
              <a:rPr lang="th-TH" sz="1750" b="1" dirty="0" err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อปท</a:t>
            </a:r>
            <a:r>
              <a:rPr lang="th-TH" sz="175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 (</a:t>
            </a:r>
            <a:r>
              <a:rPr lang="en-US" sz="175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EHA</a:t>
            </a:r>
            <a:r>
              <a:rPr lang="th-TH" sz="175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endParaRPr lang="en-US" sz="175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175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6</a:t>
            </a:r>
            <a:r>
              <a:rPr lang="th-TH" sz="175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175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การประกันคุณภาพและสร้างความยั่งยืน</a:t>
            </a:r>
            <a:endParaRPr lang="en-US" sz="175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17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17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en-US" sz="17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  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ลูกศรขวา 18"/>
          <p:cNvSpPr/>
          <p:nvPr/>
        </p:nvSpPr>
        <p:spPr>
          <a:xfrm rot="5400000">
            <a:off x="6429388" y="3357562"/>
            <a:ext cx="428628" cy="571504"/>
          </a:xfrm>
          <a:prstGeom prst="rightArrow">
            <a:avLst/>
          </a:prstGeom>
          <a:ln w="1905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22" name="ตัวยึด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3542426"/>
              </p:ext>
            </p:extLst>
          </p:nvPr>
        </p:nvGraphicFramePr>
        <p:xfrm>
          <a:off x="285720" y="4143380"/>
          <a:ext cx="366898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8596" y="3571876"/>
            <a:ext cx="285752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แหล่งงบประมาณ 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668259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ตัวยึดเนื้อหา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541963"/>
              </p:ext>
            </p:extLst>
          </p:nvPr>
        </p:nvGraphicFramePr>
        <p:xfrm>
          <a:off x="0" y="2571744"/>
          <a:ext cx="8786842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สี่เหลี่ยมมุมมน 5"/>
          <p:cNvSpPr/>
          <p:nvPr/>
        </p:nvSpPr>
        <p:spPr>
          <a:xfrm>
            <a:off x="7929586" y="5429264"/>
            <a:ext cx="714380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161017"/>
              </p:ext>
            </p:extLst>
          </p:nvPr>
        </p:nvGraphicFramePr>
        <p:xfrm>
          <a:off x="2643174" y="1357298"/>
          <a:ext cx="3449838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3574"/>
                <a:gridCol w="1152128"/>
                <a:gridCol w="1224136"/>
              </a:tblGrid>
              <a:tr h="3517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2555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2556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2557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517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85.51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85.53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80.29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ชื่อเรื่อง 1"/>
          <p:cNvSpPr txBox="1">
            <a:spLocks/>
          </p:cNvSpPr>
          <p:nvPr/>
        </p:nvSpPr>
        <p:spPr>
          <a:xfrm>
            <a:off x="0" y="0"/>
            <a:ext cx="8750206" cy="86409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126992" tIns="63496" rIns="126992" bIns="63496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600" i="0" u="none" strike="noStrike" kern="1200" normalizeH="0" baseline="0" noProof="0" dirty="0" smtClean="0">
              <a:solidFill>
                <a:schemeClr val="bg1"/>
              </a:solidFill>
              <a:uLnTx/>
              <a:uFillTx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i="0" u="none" strike="noStrike" kern="1200" normalizeH="0" baseline="0" noProof="0" dirty="0" smtClean="0">
                <a:solidFill>
                  <a:schemeClr val="bg1"/>
                </a:solidFill>
                <a:uLnTx/>
                <a:uFillTx/>
                <a:latin typeface="TH SarabunPSK" pitchFamily="34" charset="-34"/>
                <a:cs typeface="TH SarabunPSK" pitchFamily="34" charset="-34"/>
              </a:rPr>
              <a:t>ร้านอาหารและแผงลอยจำหน่ายอาหาร ผ่านเกณฑ์ </a:t>
            </a:r>
            <a:endParaRPr kumimoji="0" lang="en-US" sz="3600" i="0" u="none" strike="noStrike" kern="1200" normalizeH="0" baseline="0" noProof="0" dirty="0" smtClean="0">
              <a:solidFill>
                <a:schemeClr val="bg1"/>
              </a:solidFill>
              <a:uLnTx/>
              <a:uFillTx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normalizeH="0" baseline="0" noProof="0" dirty="0" smtClean="0">
                <a:solidFill>
                  <a:srgbClr val="0000FF"/>
                </a:solidFill>
                <a:uLnTx/>
                <a:uFillTx/>
                <a:latin typeface="TH SarabunPSK" pitchFamily="34" charset="-34"/>
                <a:cs typeface="TH SarabunPSK" pitchFamily="34" charset="-34"/>
              </a:rPr>
              <a:t>Clean Food Good Taste</a:t>
            </a:r>
            <a:r>
              <a:rPr kumimoji="0" lang="th-TH" sz="3600" i="0" u="none" strike="noStrike" kern="1200" normalizeH="0" baseline="0" noProof="0" dirty="0" smtClean="0">
                <a:solidFill>
                  <a:srgbClr val="0000FF"/>
                </a:solidFill>
                <a:uLnTx/>
                <a:uFillTx/>
                <a:latin typeface="TH SarabunPSK" pitchFamily="34" charset="-34"/>
                <a:cs typeface="TH SarabunPSK" pitchFamily="34" charset="-34"/>
              </a:rPr>
              <a:t>  ปี 2558 </a:t>
            </a:r>
          </a:p>
        </p:txBody>
      </p:sp>
      <p:pic>
        <p:nvPicPr>
          <p:cNvPr id="11" name="Picture 6" descr="รูปCleanfood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62" y="71414"/>
            <a:ext cx="998309" cy="973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98400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ตัวยึดเนื้อหา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65960750"/>
              </p:ext>
            </p:extLst>
          </p:nvPr>
        </p:nvGraphicFramePr>
        <p:xfrm>
          <a:off x="142844" y="3429000"/>
          <a:ext cx="8681806" cy="3417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357158" y="71414"/>
            <a:ext cx="8429652" cy="7969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34" tIns="45717" rIns="91434" bIns="45717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th-TH" sz="40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>
              <a:spcBef>
                <a:spcPct val="0"/>
              </a:spcBef>
              <a:defRPr/>
            </a:pPr>
            <a:r>
              <a:rPr lang="th-TH" sz="40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ตลาด</a:t>
            </a:r>
            <a:r>
              <a:rPr lang="th-TH" sz="40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ประเภทที่ </a:t>
            </a:r>
            <a:r>
              <a:rPr lang="th-TH" sz="40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  ผ่าน</a:t>
            </a:r>
            <a:r>
              <a:rPr lang="th-TH" sz="40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เกณฑ์ตลาดสด น่า</a:t>
            </a:r>
            <a:r>
              <a:rPr lang="th-TH" sz="40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ซื้อ</a:t>
            </a:r>
            <a:r>
              <a:rPr lang="en-US" sz="40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ปี </a:t>
            </a:r>
            <a:r>
              <a:rPr lang="en-US" sz="40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2558</a:t>
            </a:r>
            <a:endParaRPr lang="th-TH" sz="40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defTabSz="914342">
              <a:defRPr/>
            </a:pPr>
            <a:endParaRPr lang="th-TH" sz="40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906691"/>
              </p:ext>
            </p:extLst>
          </p:nvPr>
        </p:nvGraphicFramePr>
        <p:xfrm>
          <a:off x="120320" y="928670"/>
          <a:ext cx="4235656" cy="914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18117"/>
                <a:gridCol w="1414564"/>
                <a:gridCol w="1502975"/>
              </a:tblGrid>
              <a:tr h="3240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2555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2556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2557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400" b="1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400" b="1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400" b="1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8" descr="ภาพตลาด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6" y="71414"/>
            <a:ext cx="773271" cy="691056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rgbClr val="3333CC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4499992" y="908720"/>
            <a:ext cx="4358288" cy="22345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th-TH" sz="18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endParaRPr lang="th-TH" sz="18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endParaRPr lang="th-TH" sz="18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r>
              <a:rPr lang="th-TH" sz="2400" b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ปัญหา ปี 2558</a:t>
            </a:r>
            <a:endParaRPr lang="th-TH" sz="24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r>
              <a:rPr lang="th-TH" sz="24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1.ผู้ประกอบการไม่รักษามาตรฐาน</a:t>
            </a:r>
          </a:p>
          <a:p>
            <a:pPr>
              <a:defRPr/>
            </a:pPr>
            <a:r>
              <a:rPr lang="th-TH" sz="24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2.องค์กรปกครองส่วนท้องถิ่นไม่ได้ดำเนินการตามกฎกระทรวงว่าด้วยสุขลักษณะของตลาด พ.ศ.2551 อย่างจริงจัง</a:t>
            </a:r>
          </a:p>
          <a:p>
            <a:pPr>
              <a:defRPr/>
            </a:pPr>
            <a:r>
              <a:rPr lang="th-TH" sz="24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3.เจ้าหน้าที่สาธารณสุขขาดการติดตามอย่างต่อเนื่อง</a:t>
            </a:r>
            <a:endParaRPr lang="th-TH" sz="2400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endParaRPr lang="th-TH" sz="2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>
              <a:defRPr/>
            </a:pPr>
            <a:endParaRPr lang="th-TH" sz="3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713940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รูปภาพ 12" descr="DSC0541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64496" y="1390446"/>
            <a:ext cx="4572000" cy="28083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51" name="ชื่อเรื่อง 1"/>
          <p:cNvSpPr>
            <a:spLocks/>
          </p:cNvSpPr>
          <p:nvPr/>
        </p:nvSpPr>
        <p:spPr bwMode="auto">
          <a:xfrm>
            <a:off x="251520" y="0"/>
            <a:ext cx="8748712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3600" b="1" dirty="0" smtClean="0">
                <a:solidFill>
                  <a:schemeClr val="bg1"/>
                </a:solidFill>
                <a:latin typeface="TH SarabunPSK"/>
                <a:cs typeface="TH SarabunPSK"/>
              </a:rPr>
              <a:t>ระบบการคุ้มครองผู้บริโภคด้านบริการ อาหารและผลิตภัณฑ์สุขภาพ</a:t>
            </a:r>
            <a:endParaRPr lang="en-US" sz="3600" dirty="0" smtClean="0">
              <a:solidFill>
                <a:schemeClr val="bg1"/>
              </a:solidFill>
              <a:latin typeface="TH SarabunPSK"/>
              <a:cs typeface="TH SarabunPSK"/>
            </a:endParaRPr>
          </a:p>
          <a:p>
            <a:r>
              <a:rPr lang="en-US" sz="4800" b="1" dirty="0" smtClean="0"/>
              <a:t> </a:t>
            </a:r>
            <a:endParaRPr lang="en-US" sz="4800" dirty="0"/>
          </a:p>
        </p:txBody>
      </p:sp>
      <p:pic>
        <p:nvPicPr>
          <p:cNvPr id="12" name="รูปภาพ 11" descr="DSC05390.JPG"/>
          <p:cNvPicPr>
            <a:picLocks noChangeAspect="1"/>
          </p:cNvPicPr>
          <p:nvPr/>
        </p:nvPicPr>
        <p:blipFill>
          <a:blip r:embed="rId4" cstate="email">
            <a:lum bright="10000" contrast="10000"/>
          </a:blip>
          <a:stretch>
            <a:fillRect/>
          </a:stretch>
        </p:blipFill>
        <p:spPr>
          <a:xfrm>
            <a:off x="179512" y="1462454"/>
            <a:ext cx="4032448" cy="28083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ชื่อเรื่อง 2"/>
          <p:cNvSpPr txBox="1">
            <a:spLocks/>
          </p:cNvSpPr>
          <p:nvPr/>
        </p:nvSpPr>
        <p:spPr>
          <a:xfrm>
            <a:off x="251520" y="4558798"/>
            <a:ext cx="8535322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 smtClean="0">
                <a:latin typeface="TH SarabunPSK"/>
                <a:cs typeface="TH SarabunPSK"/>
              </a:rPr>
              <a:t>คณะกรรมการคุ้มครองผู้บริโภคด้านสุขภาพระดับจังหวัดและอำเภอ </a:t>
            </a:r>
            <a:endParaRPr lang="th-TH" sz="3600" b="1" dirty="0">
              <a:latin typeface="TH SarabunPSK"/>
              <a:cs typeface="TH SarabunPSK"/>
            </a:endParaRPr>
          </a:p>
        </p:txBody>
      </p:sp>
      <p:sp>
        <p:nvSpPr>
          <p:cNvPr id="6" name="ตัวยึดเนื้อหา 1"/>
          <p:cNvSpPr txBox="1">
            <a:spLocks/>
          </p:cNvSpPr>
          <p:nvPr/>
        </p:nvSpPr>
        <p:spPr>
          <a:xfrm>
            <a:off x="357158" y="5319536"/>
            <a:ext cx="8229600" cy="1252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TH SarabunPSK"/>
                <a:cs typeface="TH SarabunPSK"/>
              </a:rPr>
              <a:t> -  </a:t>
            </a:r>
            <a:r>
              <a:rPr lang="th-TH" dirty="0" smtClean="0">
                <a:solidFill>
                  <a:schemeClr val="tx1"/>
                </a:solidFill>
                <a:latin typeface="TH SarabunPSK"/>
                <a:cs typeface="TH SarabunPSK"/>
              </a:rPr>
              <a:t>มีคณะกรรมการคุ้มครองผู้บริโภคด้านสุขภาพจังหวัดกำแพงเพชร</a:t>
            </a:r>
            <a:endParaRPr lang="en-US" dirty="0">
              <a:solidFill>
                <a:schemeClr val="tx1"/>
              </a:solidFill>
              <a:latin typeface="TH SarabunPSK"/>
              <a:cs typeface="TH SarabunPSK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H SarabunPSK"/>
                <a:cs typeface="TH SarabunPSK"/>
              </a:rPr>
              <a:t> -  </a:t>
            </a:r>
            <a:r>
              <a:rPr lang="th-TH" dirty="0" smtClean="0">
                <a:solidFill>
                  <a:schemeClr val="tx1"/>
                </a:solidFill>
                <a:latin typeface="TH SarabunPSK"/>
                <a:cs typeface="TH SarabunPSK"/>
              </a:rPr>
              <a:t>มีคณะกรรมการคุ้มครองผู้บริโภคด้านสุขภาพระดับอำเภอ 3 อำเภอ</a:t>
            </a:r>
            <a:endParaRPr lang="th-TH" b="1" dirty="0">
              <a:solidFill>
                <a:schemeClr val="tx1"/>
              </a:solidFill>
              <a:latin typeface="TH SarabunPSK"/>
              <a:cs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142670443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TH SarabunPSK"/>
                <a:cs typeface="TH SarabunPSK"/>
              </a:rPr>
              <a:t>จังหวัดกำแพงเพชร มีโครงการคุ้มครองผู้บริโภคด้านผลิตภัณฑ์และบริการสุขภาพรวม 114 โครงการ เป็นเงิน 1,198,595 บาท โดยแบ่งเป็น</a:t>
            </a:r>
          </a:p>
          <a:p>
            <a:pPr lvl="1"/>
            <a:r>
              <a:rPr lang="th-TH" sz="2800" b="1" dirty="0" smtClean="0">
                <a:latin typeface="TH SarabunPSK"/>
                <a:cs typeface="TH SarabunPSK"/>
              </a:rPr>
              <a:t>โครงการที่ดำเนินงานโดย</a:t>
            </a:r>
            <a:r>
              <a:rPr lang="th-TH" sz="2800" b="1" dirty="0" err="1" smtClean="0">
                <a:latin typeface="TH SarabunPSK"/>
                <a:cs typeface="TH SarabunPSK"/>
              </a:rPr>
              <a:t>สสจ.</a:t>
            </a:r>
            <a:r>
              <a:rPr lang="th-TH" sz="2800" b="1" dirty="0" smtClean="0">
                <a:latin typeface="TH SarabunPSK"/>
                <a:cs typeface="TH SarabunPSK"/>
              </a:rPr>
              <a:t>กำแพงเพชร 3 โครงการ</a:t>
            </a:r>
          </a:p>
          <a:p>
            <a:pPr lvl="1"/>
            <a:r>
              <a:rPr lang="th-TH" sz="2800" b="1" dirty="0" smtClean="0">
                <a:latin typeface="TH SarabunPSK"/>
                <a:cs typeface="TH SarabunPSK"/>
              </a:rPr>
              <a:t>เป็นโครงการระดับอำเภอ 111 โครงการ</a:t>
            </a:r>
            <a:endParaRPr lang="th-TH" sz="2800" b="1" dirty="0">
              <a:latin typeface="TH SarabunPSK"/>
              <a:cs typeface="TH SarabunPSK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395536" y="-7145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TH SarabunPSK"/>
                <a:cs typeface="TH SarabunPSK"/>
              </a:rPr>
              <a:t>โครงการและงบประมาณในการดำเนินงานในปี 2558</a:t>
            </a:r>
            <a:endParaRPr lang="th-TH" b="1" dirty="0">
              <a:solidFill>
                <a:schemeClr val="bg1"/>
              </a:solidFill>
              <a:latin typeface="TH SarabunPSK"/>
              <a:cs typeface="TH SarabunPSK"/>
            </a:endParaRPr>
          </a:p>
        </p:txBody>
      </p:sp>
      <p:pic>
        <p:nvPicPr>
          <p:cNvPr id="4" name="รูปภาพ 3" descr="DSC0678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29190" y="4000504"/>
            <a:ext cx="3877443" cy="2479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30510646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-38912"/>
            <a:ext cx="8534400" cy="896144"/>
          </a:xfrm>
        </p:spPr>
        <p:txBody>
          <a:bodyPr/>
          <a:lstStyle/>
          <a:p>
            <a:r>
              <a:rPr lang="th-TH" sz="4000" b="1" dirty="0" smtClean="0">
                <a:solidFill>
                  <a:schemeClr val="bg1"/>
                </a:solidFill>
                <a:latin typeface="TH SarabunPSK"/>
                <a:cs typeface="TH SarabunPSK"/>
              </a:rPr>
              <a:t>ผลการสุ่มเก็บตัวอย่างอาหาร  ปีงบประมาณ 2558 </a:t>
            </a:r>
            <a:endParaRPr lang="th-TH" sz="4000" b="1" dirty="0">
              <a:solidFill>
                <a:schemeClr val="bg1"/>
              </a:solidFill>
              <a:latin typeface="TH SarabunPSK"/>
              <a:cs typeface="TH SarabunPSK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329171"/>
              </p:ext>
            </p:extLst>
          </p:nvPr>
        </p:nvGraphicFramePr>
        <p:xfrm>
          <a:off x="357158" y="1357298"/>
          <a:ext cx="8429684" cy="448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5451"/>
                <a:gridCol w="2205898"/>
                <a:gridCol w="2048335"/>
              </a:tblGrid>
              <a:tr h="31752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 smtClean="0">
                          <a:solidFill>
                            <a:schemeClr val="bg1"/>
                          </a:solidFill>
                          <a:latin typeface="TH SarabunPSK"/>
                          <a:cs typeface="TH SarabunPSK"/>
                        </a:rPr>
                        <a:t>ประเภทอาหารที่ตรวจ</a:t>
                      </a:r>
                      <a:endParaRPr lang="th-TH" sz="3200" b="1" i="0" u="none" strike="noStrike" dirty="0">
                        <a:solidFill>
                          <a:schemeClr val="bg1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ctr">
                    <a:solidFill>
                      <a:srgbClr val="2B4C7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 smtClean="0">
                          <a:solidFill>
                            <a:schemeClr val="bg1"/>
                          </a:solidFill>
                          <a:latin typeface="TH SarabunPSK"/>
                          <a:cs typeface="TH SarabunPSK"/>
                        </a:rPr>
                        <a:t>ปี 2558</a:t>
                      </a:r>
                      <a:endParaRPr lang="th-TH" sz="3200" b="1" i="0" u="none" strike="noStrike" dirty="0">
                        <a:solidFill>
                          <a:schemeClr val="bg1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ctr">
                    <a:solidFill>
                      <a:srgbClr val="2B4C7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chemeClr val="bg1"/>
                          </a:solidFill>
                          <a:latin typeface="TH SarabunPSK"/>
                          <a:cs typeface="TH SarabunPSK"/>
                        </a:rPr>
                        <a:t>ตรวจ</a:t>
                      </a:r>
                    </a:p>
                  </a:txBody>
                  <a:tcPr marL="9525" marR="9525" marT="9525" marB="0" anchor="ctr">
                    <a:solidFill>
                      <a:srgbClr val="2B4C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chemeClr val="bg1"/>
                          </a:solidFill>
                          <a:latin typeface="TH SarabunPSK"/>
                          <a:cs typeface="TH SarabunPSK"/>
                        </a:rPr>
                        <a:t>ผ่าน</a:t>
                      </a:r>
                    </a:p>
                  </a:txBody>
                  <a:tcPr marL="9525" marR="9525" marT="9525" marB="0" anchor="ctr">
                    <a:solidFill>
                      <a:srgbClr val="2B4C7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น้ำบ</a:t>
                      </a:r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ริโภคในภาชนะ</a:t>
                      </a:r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บรรจุที่ปิดสนิท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16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รอผล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น้ำแข็ง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รอเก็บ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รอเก็บ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นมโรงเรียน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  2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    2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ผลิตภัณฑ์</a:t>
                      </a:r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สุขภาพชุมชน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   8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รอผล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น้ำปลา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รอเก็บ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รอเก็บ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เกลือไอโอดีน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1337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1275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รวมตรวจ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ร้อยละที่ได้มาตรฐาน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TH SarabunPSK"/>
                        </a:rPr>
                        <a:t>-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14365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idx="4294967295"/>
          </p:nvPr>
        </p:nvSpPr>
        <p:spPr>
          <a:xfrm>
            <a:off x="190598" y="190920"/>
            <a:ext cx="8964488" cy="594874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การจัดการเรื่องร้องเรียน งานคุ้มครองผู้บริโภคด้านสุขภาพ</a:t>
            </a:r>
            <a:endParaRPr lang="th-TH" sz="3600" b="1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80307"/>
              </p:ext>
            </p:extLst>
          </p:nvPr>
        </p:nvGraphicFramePr>
        <p:xfrm>
          <a:off x="214282" y="1357298"/>
          <a:ext cx="8572563" cy="4092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241"/>
                <a:gridCol w="1411648"/>
                <a:gridCol w="1341064"/>
                <a:gridCol w="1394657"/>
                <a:gridCol w="2557953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/>
                          <a:cs typeface="TH SarabunPSK"/>
                        </a:rPr>
                        <a:t>เรื่อง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anchor="ctr">
                    <a:solidFill>
                      <a:srgbClr val="2B4C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/>
                          <a:cs typeface="TH SarabunPSK"/>
                        </a:rPr>
                        <a:t>รับร้องเรียน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anchor="ctr">
                    <a:solidFill>
                      <a:srgbClr val="2B4C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/>
                          <a:cs typeface="TH SarabunPSK"/>
                        </a:rPr>
                        <a:t>ดำเนินการ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anchor="ctr">
                    <a:solidFill>
                      <a:srgbClr val="2B4C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/>
                          <a:cs typeface="TH SarabunPSK"/>
                        </a:rPr>
                        <a:t>ร้อยละ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anchor="ctr">
                    <a:solidFill>
                      <a:srgbClr val="2B4C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/>
                          <a:cs typeface="TH SarabunPSK"/>
                        </a:rPr>
                        <a:t>หมายเหตุ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/>
                        <a:cs typeface="TH SarabunPSK"/>
                      </a:endParaRPr>
                    </a:p>
                  </a:txBody>
                  <a:tcPr anchor="ctr">
                    <a:solidFill>
                      <a:srgbClr val="2B4C73"/>
                    </a:solidFill>
                  </a:tcPr>
                </a:tc>
              </a:tr>
              <a:tr h="1767856">
                <a:tc>
                  <a:txBody>
                    <a:bodyPr/>
                    <a:lstStyle/>
                    <a:p>
                      <a:r>
                        <a:rPr kumimoji="0" lang="th-TH" sz="2800" b="0" kern="1200" dirty="0" smtClean="0">
                          <a:solidFill>
                            <a:schemeClr val="dk1"/>
                          </a:solidFill>
                          <a:latin typeface="TH SarabunPSK"/>
                          <a:ea typeface="+mn-ea"/>
                          <a:cs typeface="TH SarabunPSK"/>
                        </a:rPr>
                        <a:t>ข้อร้องเรียนของผู้บริโภคด้านบริการสุขภาพ</a:t>
                      </a:r>
                      <a:endParaRPr lang="th-TH" sz="2800" b="0" dirty="0">
                        <a:latin typeface="TH SarabunPSK"/>
                        <a:cs typeface="TH SarabunPSK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/>
                          <a:cs typeface="TH SarabunPSK"/>
                        </a:rPr>
                        <a:t>1</a:t>
                      </a:r>
                      <a:endParaRPr lang="th-TH" sz="2800" b="0" dirty="0">
                        <a:latin typeface="TH SarabunPSK"/>
                        <a:cs typeface="TH SarabunPSK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/>
                          <a:cs typeface="TH SarabunPSK"/>
                        </a:rPr>
                        <a:t>1</a:t>
                      </a:r>
                      <a:endParaRPr lang="th-TH" sz="2800" b="0" dirty="0">
                        <a:latin typeface="TH SarabunPSK"/>
                        <a:cs typeface="TH SarabunPSK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/>
                          <a:cs typeface="TH SarabunPSK"/>
                        </a:rPr>
                        <a:t>100</a:t>
                      </a:r>
                      <a:endParaRPr lang="th-TH" sz="2800" b="0" dirty="0">
                        <a:latin typeface="TH SarabunPSK"/>
                        <a:cs typeface="TH SarabunPSK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0" smtClean="0">
                          <a:latin typeface="TH SarabunPSK"/>
                          <a:cs typeface="TH SarabunPSK"/>
                        </a:rPr>
                        <a:t>มาตรฐาน</a:t>
                      </a:r>
                      <a:r>
                        <a:rPr lang="th-TH" sz="2400" b="0" dirty="0" smtClean="0">
                          <a:latin typeface="TH SarabunPSK"/>
                          <a:cs typeface="TH SarabunPSK"/>
                        </a:rPr>
                        <a:t>การรักษาของรพ.เอกชน</a:t>
                      </a:r>
                      <a:endParaRPr lang="th-TH" sz="2400" b="0" dirty="0">
                        <a:latin typeface="TH SarabunPSK"/>
                        <a:cs typeface="TH SarabunPSK"/>
                      </a:endParaRPr>
                    </a:p>
                  </a:txBody>
                  <a:tcPr anchor="ctr"/>
                </a:tc>
              </a:tr>
              <a:tr h="1610754">
                <a:tc>
                  <a:txBody>
                    <a:bodyPr/>
                    <a:lstStyle/>
                    <a:p>
                      <a:r>
                        <a:rPr kumimoji="0" lang="th-TH" sz="2800" b="0" kern="1200" dirty="0" smtClean="0">
                          <a:solidFill>
                            <a:schemeClr val="dk1"/>
                          </a:solidFill>
                          <a:latin typeface="TH SarabunPSK"/>
                          <a:ea typeface="+mn-ea"/>
                          <a:cs typeface="TH SarabunPSK"/>
                        </a:rPr>
                        <a:t>ข้อร้องเรียนของผู้บริโภคด้านผลิตภัณฑ์สุขภาพ</a:t>
                      </a:r>
                      <a:endParaRPr lang="th-TH" sz="2800" b="0" dirty="0">
                        <a:latin typeface="TH SarabunPSK"/>
                        <a:cs typeface="TH SarabunPSK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/>
                          <a:cs typeface="TH SarabunPSK"/>
                        </a:rPr>
                        <a:t>3</a:t>
                      </a:r>
                      <a:endParaRPr lang="th-TH" sz="2800" b="0" dirty="0">
                        <a:latin typeface="TH SarabunPSK"/>
                        <a:cs typeface="TH SarabunPSK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/>
                          <a:cs typeface="TH SarabunPSK"/>
                        </a:rPr>
                        <a:t>3</a:t>
                      </a:r>
                      <a:endParaRPr lang="th-TH" sz="2800" b="0" dirty="0">
                        <a:latin typeface="TH SarabunPSK"/>
                        <a:cs typeface="TH SarabunPSK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/>
                          <a:cs typeface="TH SarabunPSK"/>
                        </a:rPr>
                        <a:t>100</a:t>
                      </a:r>
                      <a:endParaRPr lang="th-TH" sz="2800" b="0" dirty="0">
                        <a:latin typeface="TH SarabunPSK"/>
                        <a:cs typeface="TH SarabunPSK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aseline="0" dirty="0" smtClean="0">
                          <a:latin typeface="TH SarabunPSK"/>
                          <a:cs typeface="TH SarabunPSK"/>
                        </a:rPr>
                        <a:t>1.จำหน่ายเครื่องสำอางไม่มี</a:t>
                      </a:r>
                      <a:r>
                        <a:rPr lang="th-TH" sz="2400" baseline="0" smtClean="0">
                          <a:latin typeface="TH SarabunPSK"/>
                          <a:cs typeface="TH SarabunPSK"/>
                        </a:rPr>
                        <a:t>ฉลากภาษาไทย</a:t>
                      </a:r>
                      <a:endParaRPr lang="th-TH" sz="2400" baseline="0" dirty="0" smtClean="0">
                        <a:latin typeface="TH SarabunPSK"/>
                        <a:cs typeface="TH SarabunPSK"/>
                      </a:endParaRPr>
                    </a:p>
                    <a:p>
                      <a:pPr algn="l"/>
                      <a:r>
                        <a:rPr lang="th-TH" sz="2400" baseline="0" dirty="0" smtClean="0">
                          <a:latin typeface="TH SarabunPSK"/>
                          <a:cs typeface="TH SarabunPSK"/>
                        </a:rPr>
                        <a:t>2.ผลิตอาหารไม่ได้มาตรฐาน</a:t>
                      </a:r>
                    </a:p>
                    <a:p>
                      <a:pPr algn="l"/>
                      <a:r>
                        <a:rPr lang="th-TH" sz="2400" kern="1200" baseline="0" dirty="0" smtClean="0">
                          <a:solidFill>
                            <a:schemeClr val="tx1"/>
                          </a:solidFill>
                          <a:latin typeface="TH SarabunPSK"/>
                          <a:ea typeface="+mn-ea"/>
                          <a:cs typeface="TH SarabunPSK"/>
                        </a:rPr>
                        <a:t>3.ร้านขายยาฝ่าฝืน</a:t>
                      </a:r>
                      <a:r>
                        <a:rPr lang="th-TH" sz="2400" kern="1200" baseline="0" dirty="0" err="1" smtClean="0">
                          <a:solidFill>
                            <a:schemeClr val="tx1"/>
                          </a:solidFill>
                          <a:latin typeface="TH SarabunPSK"/>
                          <a:ea typeface="+mn-ea"/>
                          <a:cs typeface="TH SarabunPSK"/>
                        </a:rPr>
                        <a:t>พรบ.</a:t>
                      </a:r>
                      <a:r>
                        <a:rPr lang="th-TH" sz="2400" kern="1200" baseline="0" dirty="0" smtClean="0">
                          <a:solidFill>
                            <a:schemeClr val="tx1"/>
                          </a:solidFill>
                          <a:latin typeface="TH SarabunPSK"/>
                          <a:ea typeface="+mn-ea"/>
                          <a:cs typeface="TH SarabunPSK"/>
                        </a:rPr>
                        <a:t>ยา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latin typeface="TH SarabunPSK"/>
                          <a:ea typeface="+mn-ea"/>
                          <a:cs typeface="TH SarabunPSK"/>
                        </a:rPr>
                        <a:t> </a:t>
                      </a:r>
                      <a:endParaRPr lang="th-TH" sz="2400" b="0" dirty="0">
                        <a:latin typeface="TH SarabunPSK"/>
                        <a:cs typeface="TH SarabunPSK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59019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744011" cy="1524708"/>
          </a:xfrm>
        </p:spPr>
        <p:txBody>
          <a:bodyPr>
            <a:normAutofit/>
          </a:bodyPr>
          <a:lstStyle/>
          <a:p>
            <a:r>
              <a:rPr lang="th-TH" sz="3200" dirty="0" smtClean="0">
                <a:latin typeface="TH SarabunPSK"/>
                <a:cs typeface="TH SarabunPSK"/>
              </a:rPr>
              <a:t>สถานที่ผลิตอาหารที่เข้าข่าย </a:t>
            </a:r>
            <a:r>
              <a:rPr lang="en-US" sz="3200" dirty="0" smtClean="0">
                <a:latin typeface="TH SarabunPSK"/>
                <a:cs typeface="TH SarabunPSK"/>
              </a:rPr>
              <a:t>Primary GMP</a:t>
            </a:r>
            <a:r>
              <a:rPr lang="th-TH" sz="3200" dirty="0" smtClean="0">
                <a:latin typeface="TH SarabunPSK"/>
                <a:cs typeface="TH SarabunPSK"/>
              </a:rPr>
              <a:t> ต้องมีคะแนน</a:t>
            </a:r>
            <a:r>
              <a:rPr lang="th-TH" sz="3200" smtClean="0">
                <a:latin typeface="TH SarabunPSK"/>
                <a:cs typeface="TH SarabunPSK"/>
              </a:rPr>
              <a:t>ตรวจประเมิน</a:t>
            </a:r>
            <a:br>
              <a:rPr lang="th-TH" sz="3200" smtClean="0">
                <a:latin typeface="TH SarabunPSK"/>
                <a:cs typeface="TH SarabunPSK"/>
              </a:rPr>
            </a:br>
            <a:r>
              <a:rPr lang="th-TH" sz="3200" smtClean="0">
                <a:latin typeface="TH SarabunPSK"/>
                <a:cs typeface="TH SarabunPSK"/>
              </a:rPr>
              <a:t>สถานที่</a:t>
            </a:r>
            <a:r>
              <a:rPr lang="th-TH" sz="3200" dirty="0" smtClean="0">
                <a:latin typeface="TH SarabunPSK"/>
                <a:cs typeface="TH SarabunPSK"/>
              </a:rPr>
              <a:t>ผลิตมากกว่าร้อย</a:t>
            </a:r>
            <a:r>
              <a:rPr lang="th-TH" sz="3200" smtClean="0">
                <a:latin typeface="TH SarabunPSK"/>
                <a:cs typeface="TH SarabunPSK"/>
              </a:rPr>
              <a:t>ละ 60</a:t>
            </a:r>
            <a:endParaRPr lang="en-US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H SarabunPSK"/>
              <a:cs typeface="TH SarabunPSK"/>
            </a:endParaRPr>
          </a:p>
        </p:txBody>
      </p:sp>
      <p:pic>
        <p:nvPicPr>
          <p:cNvPr id="7" name="รูปภาพ 6" descr="DSC0568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4500570"/>
            <a:ext cx="2667019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00034" y="71414"/>
            <a:ext cx="853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TH SarabunPSK"/>
                <a:cs typeface="TH SarabunPSK"/>
              </a:rPr>
              <a:t>การตรวจประเมินสถานที่ผลิตอาหารที่เข้าข่าย </a:t>
            </a:r>
            <a:r>
              <a:rPr lang="en-US" sz="3600" b="1" dirty="0">
                <a:solidFill>
                  <a:schemeClr val="bg1"/>
                </a:solidFill>
                <a:latin typeface="TH SarabunPSK"/>
                <a:cs typeface="TH SarabunPSK"/>
              </a:rPr>
              <a:t>Primary GMP 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6" name="รูปภาพ 5" descr="DSC0557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7158" y="2357430"/>
            <a:ext cx="2667018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8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3214678" y="2332037"/>
            <a:ext cx="5786478" cy="3883045"/>
          </a:xfrm>
        </p:spPr>
        <p:txBody>
          <a:bodyPr>
            <a:normAutofit/>
          </a:bodyPr>
          <a:lstStyle/>
          <a:p>
            <a:pPr marL="266700" lvl="1" indent="-228600"/>
            <a:r>
              <a:rPr lang="th-TH" b="1" smtClean="0">
                <a:latin typeface="TH SarabunPSK"/>
                <a:cs typeface="TH SarabunPSK"/>
              </a:rPr>
              <a:t> ข้อมูล</a:t>
            </a:r>
            <a:r>
              <a:rPr lang="th-TH" b="1" dirty="0" smtClean="0">
                <a:latin typeface="TH SarabunPSK"/>
                <a:cs typeface="TH SarabunPSK"/>
              </a:rPr>
              <a:t>สถานทั้งหมดที่เข้าข่าย </a:t>
            </a:r>
            <a:r>
              <a:rPr lang="en-US" b="1" dirty="0" smtClean="0">
                <a:latin typeface="TH SarabunPSK"/>
                <a:cs typeface="TH SarabunPSK"/>
              </a:rPr>
              <a:t>Primary GMP 62 </a:t>
            </a:r>
            <a:r>
              <a:rPr lang="th-TH" b="1" dirty="0" smtClean="0">
                <a:latin typeface="TH SarabunPSK"/>
                <a:cs typeface="TH SarabunPSK"/>
              </a:rPr>
              <a:t>แห่ง  </a:t>
            </a:r>
          </a:p>
          <a:p>
            <a:pPr marL="266700" lvl="1" indent="-228600"/>
            <a:r>
              <a:rPr lang="th-TH" b="1" smtClean="0">
                <a:latin typeface="TH SarabunPSK"/>
                <a:cs typeface="TH SarabunPSK"/>
              </a:rPr>
              <a:t> ข้อมูล</a:t>
            </a:r>
            <a:r>
              <a:rPr lang="th-TH" b="1" dirty="0" smtClean="0">
                <a:latin typeface="TH SarabunPSK"/>
                <a:cs typeface="TH SarabunPSK"/>
              </a:rPr>
              <a:t>สถานที่ผลิตที่ได้รับอนุญาตตามเกณฑ์ </a:t>
            </a:r>
            <a:r>
              <a:rPr lang="en-US" b="1" dirty="0" smtClean="0">
                <a:latin typeface="TH SarabunPSK"/>
                <a:cs typeface="TH SarabunPSK"/>
              </a:rPr>
              <a:t>Primary </a:t>
            </a:r>
            <a:r>
              <a:rPr lang="en-US" b="1" smtClean="0">
                <a:latin typeface="TH SarabunPSK"/>
                <a:cs typeface="TH SarabunPSK"/>
              </a:rPr>
              <a:t>GMP   35 </a:t>
            </a:r>
            <a:r>
              <a:rPr lang="th-TH" b="1" dirty="0" smtClean="0">
                <a:latin typeface="TH SarabunPSK"/>
                <a:cs typeface="TH SarabunPSK"/>
              </a:rPr>
              <a:t>แห่ง  </a:t>
            </a:r>
          </a:p>
          <a:p>
            <a:pPr marL="266700" lvl="1" indent="-228600"/>
            <a:r>
              <a:rPr lang="th-TH" b="1" smtClean="0">
                <a:latin typeface="TH SarabunPSK"/>
                <a:cs typeface="TH SarabunPSK"/>
              </a:rPr>
              <a:t> คิด</a:t>
            </a:r>
            <a:r>
              <a:rPr lang="th-TH" b="1" dirty="0" smtClean="0">
                <a:latin typeface="TH SarabunPSK"/>
                <a:cs typeface="TH SarabunPSK"/>
              </a:rPr>
              <a:t>เป็นร้อยละ 56.5    </a:t>
            </a:r>
          </a:p>
          <a:p>
            <a:pPr marL="266700" lvl="2"/>
            <a:r>
              <a:rPr lang="th-TH" sz="2800" b="1" dirty="0" smtClean="0">
                <a:latin typeface="TH SarabunPSK"/>
                <a:cs typeface="TH SarabunPSK"/>
              </a:rPr>
              <a:t> ทางจังหวัดได้วางแผนการส่งเสริมพัฒนา โดยอาศัยทีม </a:t>
            </a:r>
            <a:r>
              <a:rPr lang="en-US" sz="2800" b="1" dirty="0" smtClean="0">
                <a:latin typeface="TH SarabunPSK"/>
                <a:cs typeface="TH SarabunPSK"/>
              </a:rPr>
              <a:t>Primary GMP </a:t>
            </a:r>
            <a:r>
              <a:rPr lang="th-TH" sz="2800" b="1" dirty="0" smtClean="0">
                <a:latin typeface="TH SarabunPSK"/>
                <a:cs typeface="TH SarabunPSK"/>
              </a:rPr>
              <a:t>ระดับอำเภอ ให้คำแนะนำผู้ประกอบการ โดยมีสื่อประชาสัมพันธ์สนับสนุนให้ทีมระดับอำเภอ  และทางจังหวัดร่วมตรวจกับทางอำเภอ</a:t>
            </a:r>
          </a:p>
          <a:p>
            <a:pPr>
              <a:buNone/>
            </a:pPr>
            <a:endParaRPr lang="th-TH" sz="2400" b="1" dirty="0"/>
          </a:p>
        </p:txBody>
      </p:sp>
    </p:spTree>
    <p:extLst>
      <p:ext uri="{BB962C8B-B14F-4D97-AF65-F5344CB8AC3E}">
        <p14:creationId xmlns:p14="http://schemas.microsoft.com/office/powerpoint/2010/main" val="23327440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435280" cy="61435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h-TH" sz="3600" dirty="0" smtClean="0">
                <a:latin typeface="TH SarabunPSK"/>
                <a:cs typeface="TH SarabunPSK"/>
              </a:rPr>
              <a:t>เกิดการพัฒนาสถานที่ผลิต</a:t>
            </a:r>
            <a:r>
              <a:rPr lang="th-TH" sz="3600" smtClean="0">
                <a:latin typeface="TH SarabunPSK"/>
                <a:cs typeface="TH SarabunPSK"/>
              </a:rPr>
              <a:t>ต้นแบบ  จังหวัด</a:t>
            </a:r>
            <a:r>
              <a:rPr lang="th-TH" sz="3600" dirty="0" smtClean="0">
                <a:latin typeface="TH SarabunPSK"/>
                <a:cs typeface="TH SarabunPSK"/>
              </a:rPr>
              <a:t>ละ 1 แห่ง  </a:t>
            </a:r>
            <a:r>
              <a:rPr lang="en-US" sz="3600" dirty="0" smtClean="0">
                <a:latin typeface="TH SarabunPSK"/>
                <a:cs typeface="TH SarabunPSK"/>
              </a:rPr>
              <a:t/>
            </a:r>
            <a:br>
              <a:rPr lang="en-US" sz="3600" dirty="0" smtClean="0">
                <a:latin typeface="TH SarabunPSK"/>
                <a:cs typeface="TH SarabunPSK"/>
              </a:rPr>
            </a:br>
            <a:endParaRPr lang="th-TH" sz="3600" dirty="0">
              <a:latin typeface="TH SarabunPSK"/>
              <a:cs typeface="TH SarabunPSK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534400" cy="758952"/>
          </a:xfrm>
        </p:spPr>
        <p:txBody>
          <a:bodyPr>
            <a:noAutofit/>
          </a:bodyPr>
          <a:lstStyle/>
          <a:p>
            <a:r>
              <a:rPr lang="th-TH" sz="4000" b="1" smtClean="0">
                <a:solidFill>
                  <a:srgbClr val="FFFFFF"/>
                </a:solidFill>
                <a:latin typeface="TH SarabunPSK"/>
                <a:cs typeface="TH SarabunPSK"/>
              </a:rPr>
              <a:t>พัฒนา</a:t>
            </a:r>
            <a:r>
              <a:rPr lang="th-TH" sz="4000" b="1" dirty="0" smtClean="0">
                <a:solidFill>
                  <a:srgbClr val="FFFFFF"/>
                </a:solidFill>
                <a:latin typeface="TH SarabunPSK"/>
                <a:cs typeface="TH SarabunPSK"/>
              </a:rPr>
              <a:t>สถานที่มาตรฐาน </a:t>
            </a:r>
            <a:r>
              <a:rPr lang="en-US" sz="4000" b="1" dirty="0" smtClean="0">
                <a:solidFill>
                  <a:srgbClr val="FFFFFF"/>
                </a:solidFill>
                <a:latin typeface="TH SarabunPSK"/>
                <a:cs typeface="TH SarabunPSK"/>
              </a:rPr>
              <a:t>Primary GMP </a:t>
            </a:r>
            <a:r>
              <a:rPr lang="th-TH" sz="4000" b="1" dirty="0" smtClean="0">
                <a:solidFill>
                  <a:srgbClr val="FFFFFF"/>
                </a:solidFill>
                <a:latin typeface="TH SarabunPSK"/>
                <a:cs typeface="TH SarabunPSK"/>
              </a:rPr>
              <a:t>ต้นแบบ</a:t>
            </a:r>
            <a:endParaRPr lang="th-TH" sz="4000" b="1" dirty="0">
              <a:solidFill>
                <a:srgbClr val="FFFFFF"/>
              </a:solidFill>
              <a:latin typeface="TH SarabunPSK"/>
              <a:cs typeface="TH SarabunPSK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6220" y="5857892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กลุ่ม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TP FOOD (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กลุ่มผลิตภัณฑ์แปรรูปข้าวบ้านสร้อยสุวรรณ )  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ตัวยึดเนื้อหา 3" descr="DSC0583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5786" y="1714488"/>
            <a:ext cx="4786346" cy="35897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ตัวยึดเนื้อหา 3" descr="DSC05815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6072198" y="3714752"/>
            <a:ext cx="2365311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รูปภาพ 7" descr="DSC0582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143636" y="1785926"/>
            <a:ext cx="2286016" cy="171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16476151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179512" y="980729"/>
            <a:ext cx="4320480" cy="5305791"/>
          </a:xfrm>
          <a:prstGeom prst="roundRect">
            <a:avLst>
              <a:gd name="adj" fmla="val 255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สถานการณ์</a:t>
            </a:r>
            <a:endParaRPr lang="en-US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ปัญหามลพิษสิ่งแวดล้อม(ฝุ่นละออง/น้ำเสีย/กลิ่นเหม็น/เขม่าจากการเผาอ้อย) ส่งผลกระทบต่อสุขภาพทั้งแบบเฉียบพลันและเรื้อรัง  จังหวัดกำแพงเพชร  มีโรงงาน</a:t>
            </a:r>
            <a:r>
              <a:rPr lang="th-TH" sz="2400" b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อุสาหกรรม </a:t>
            </a:r>
            <a:r>
              <a:rPr lang="en-US" sz="2400" b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625</a:t>
            </a:r>
            <a:r>
              <a:rPr lang="th-TH" sz="2400" b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โรงงาน  สถาน</a:t>
            </a:r>
            <a:r>
              <a:rPr lang="th-TH" sz="2400" b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ประกอบการ </a:t>
            </a:r>
            <a:r>
              <a:rPr lang="en-US" sz="2400" b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en-US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582</a:t>
            </a:r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แห่ง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en-US" sz="2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สถาน</a:t>
            </a:r>
            <a:r>
              <a:rPr lang="th-TH" sz="2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ประกอบการด้านอาหารไม่ได้</a:t>
            </a:r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มาตรฐาน</a:t>
            </a:r>
          </a:p>
          <a:p>
            <a:r>
              <a:rPr lang="en-US" sz="2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องค์กรปกครองส่วนท้องถิ่น ออกข้อกำหนดท้องถิ่น  ร้อยละ  </a:t>
            </a:r>
            <a:r>
              <a:rPr lang="en-US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77.3</a:t>
            </a:r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และการบังคับใช้กฎหมายไม่มีประสิทธิภาพ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 ปัญหาร้องเรียนเหตุรำคาญ ส่วนใหญ่เกิดจากการประกอบกิจการประเภทการเกษตรและการเลี้ยงสัตว์</a:t>
            </a:r>
          </a:p>
          <a:p>
            <a:endParaRPr lang="th-TH" sz="16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142976" y="77908"/>
            <a:ext cx="6858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th-TH" sz="4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ระบบการคุ้มครองผู้บริโภคด้านสิ่งแวดล้อมสุขภาพ</a:t>
            </a:r>
            <a:endParaRPr lang="en-US" sz="4000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4644008" y="980728"/>
            <a:ext cx="4248472" cy="5256584"/>
          </a:xfrm>
          <a:prstGeom prst="roundRect">
            <a:avLst>
              <a:gd name="adj" fmla="val 231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มาตรการ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ดำเนินงาน</a:t>
            </a:r>
          </a:p>
          <a:p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1.ขับเคลื่อนการใช้มาตรการด้านกฎหมายตาม พ.ร.บ.การสาธารณสุข พ.ศ.2535 โดยคณะอนุกรรมการสาธารณสุขจังหวัด</a:t>
            </a:r>
          </a:p>
          <a:p>
            <a:pPr marL="457200" indent="-457200"/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2.สนับสนุนและส่งเสริม </a:t>
            </a:r>
            <a:r>
              <a:rPr lang="th-TH" sz="2400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อปท.</a:t>
            </a:r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ในการออก</a:t>
            </a:r>
          </a:p>
          <a:p>
            <a:pPr marL="457200" indent="-457200"/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ข้อกำหนดท้องถิ่นตามกฎหมายว่าด้วย</a:t>
            </a:r>
          </a:p>
          <a:p>
            <a:pPr marL="457200" indent="-457200"/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การสาธารณสุขให้ถูกต้อง</a:t>
            </a:r>
            <a:r>
              <a:rPr lang="th-TH" sz="2400" b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ตามหลักวิชาการ</a:t>
            </a:r>
            <a:endParaRPr lang="th-TH" sz="24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0" indent="-457200"/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3.พัฒนามาตรฐานการจัดบริการอนามัย</a:t>
            </a:r>
          </a:p>
          <a:p>
            <a:pPr marL="457200" indent="-457200"/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สิ่งแวดล้อมขององค์กรปกครองส่วนท้องถิ่น</a:t>
            </a:r>
          </a:p>
          <a:p>
            <a:pPr marL="457200" indent="-457200"/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4.พัฒนาคุณภาพการจัดบริการอนามัย</a:t>
            </a:r>
          </a:p>
          <a:p>
            <a:pPr marL="457200" indent="-457200"/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สิ่งแวดล้อมและอาชีวอนามัยในหน่วยบริการ</a:t>
            </a:r>
          </a:p>
          <a:p>
            <a:pPr marL="457200" indent="-457200"/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สาธารณสุข</a:t>
            </a:r>
          </a:p>
          <a:p>
            <a:pPr marL="457200" indent="-457200"/>
            <a:endParaRPr lang="th-TH" sz="2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4283857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7"/>
          <p:cNvSpPr/>
          <p:nvPr/>
        </p:nvSpPr>
        <p:spPr bwMode="auto">
          <a:xfrm>
            <a:off x="285720" y="357166"/>
            <a:ext cx="7633590" cy="10801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th-TH" sz="3800" b="1" dirty="0" smtClean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แผนภูมิ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824739"/>
              </p:ext>
            </p:extLst>
          </p:nvPr>
        </p:nvGraphicFramePr>
        <p:xfrm>
          <a:off x="571472" y="1340768"/>
          <a:ext cx="771530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สี่เหลี่ยมผืนผ้า 9"/>
          <p:cNvSpPr/>
          <p:nvPr/>
        </p:nvSpPr>
        <p:spPr>
          <a:xfrm>
            <a:off x="362476" y="139463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เหตุรำคาญ ตาม พ.ร.บ.การสาธารณสุข พ.ศ.2535</a:t>
            </a:r>
            <a:endParaRPr lang="th-TH" sz="3600" b="1" dirty="0" smtClean="0">
              <a:solidFill>
                <a:schemeClr val="bg1"/>
              </a:solidFill>
              <a:latin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57158" y="895633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จำนวนข้อร้องเรียนเรื่องเหตุรำคาญ ตาม พ.ร.บ.การสาธารณสุข พ.ศ.2535</a:t>
            </a:r>
            <a:endParaRPr lang="th-TH" sz="2400" b="1" dirty="0" smtClean="0">
              <a:solidFill>
                <a:srgbClr val="0000FF"/>
              </a:solidFill>
              <a:latin typeface="TH SarabunPSK" pitchFamily="34" charset="-34"/>
            </a:endParaRPr>
          </a:p>
        </p:txBody>
      </p:sp>
      <p:graphicFrame>
        <p:nvGraphicFramePr>
          <p:cNvPr id="9" name="ตัวยึด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290319"/>
              </p:ext>
            </p:extLst>
          </p:nvPr>
        </p:nvGraphicFramePr>
        <p:xfrm>
          <a:off x="467544" y="4077072"/>
          <a:ext cx="842493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สี่เหลี่ยมผืนผ้า 10"/>
          <p:cNvSpPr/>
          <p:nvPr/>
        </p:nvSpPr>
        <p:spPr>
          <a:xfrm>
            <a:off x="357158" y="367183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จำนวนข้อร้องเรียนเรื่องเหตุรำคาญ ตาม พ.ร.บ.การสาธารณสุข พ.ศ.2535 แยกตามกิจการ</a:t>
            </a:r>
            <a:endParaRPr lang="th-TH" sz="2400" b="1" dirty="0" smtClean="0">
              <a:solidFill>
                <a:srgbClr val="0000FF"/>
              </a:solidFill>
              <a:latin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7387652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9978</TotalTime>
  <Words>1436</Words>
  <Application>Microsoft Office PowerPoint</Application>
  <PresentationFormat>นำเสนอทางหน้าจอ (4:3)</PresentationFormat>
  <Paragraphs>291</Paragraphs>
  <Slides>15</Slides>
  <Notes>10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  <vt:variant>
        <vt:lpstr>การนำเสนอแบบกำหนดเอง</vt:lpstr>
      </vt:variant>
      <vt:variant>
        <vt:i4>3</vt:i4>
      </vt:variant>
    </vt:vector>
  </HeadingPairs>
  <TitlesOfParts>
    <vt:vector size="19" baseType="lpstr">
      <vt:lpstr>ชุดรูปแบบของ Office</vt:lpstr>
      <vt:lpstr>งานนำเสนอ PowerPoint</vt:lpstr>
      <vt:lpstr>งานนำเสนอ PowerPoint</vt:lpstr>
      <vt:lpstr>โครงการและงบประมาณในการดำเนินงานในปี 2558</vt:lpstr>
      <vt:lpstr>ผลการสุ่มเก็บตัวอย่างอาหาร  ปีงบประมาณ 2558 </vt:lpstr>
      <vt:lpstr>การจัดการเรื่องร้องเรียน งานคุ้มครองผู้บริโภคด้านสุขภาพ</vt:lpstr>
      <vt:lpstr>สถานที่ผลิตอาหารที่เข้าข่าย Primary GMP ต้องมีคะแนนตรวจประเมิน สถานที่ผลิตมากกว่าร้อยละ 60</vt:lpstr>
      <vt:lpstr>พัฒนาสถานที่มาตรฐาน Primary GMP ต้นแบบ</vt:lpstr>
      <vt:lpstr>งานนำเสนอ PowerPoint</vt:lpstr>
      <vt:lpstr>งานนำเสนอ PowerPoint</vt:lpstr>
      <vt:lpstr>งานนำเสนอ PowerPoint</vt:lpstr>
      <vt:lpstr>การงานพัฒนาระบบบริการอนามัยสิ่งแวดล้อม </vt:lpstr>
      <vt:lpstr>ผลการดำเนินงานพัฒนาระบบบริการอนามัยสิ่งแวดล้อม (EHA) ปี 2558 รายอำเภอ</vt:lpstr>
      <vt:lpstr>งานนำเสนอ PowerPoint</vt:lpstr>
      <vt:lpstr>งานนำเสนอ PowerPoint</vt:lpstr>
      <vt:lpstr>งานนำเสนอ PowerPoint</vt:lpstr>
      <vt:lpstr>การนำเสนอแบบกำหนดเอง 1</vt:lpstr>
      <vt:lpstr>การนำเสนอแบบกำหนดเอง 2</vt:lpstr>
      <vt:lpstr>สำเนา ของ การนำเสนอแบบกำหนดเอง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APICHAT</dc:creator>
  <cp:lastModifiedBy>ict</cp:lastModifiedBy>
  <cp:revision>1191</cp:revision>
  <dcterms:created xsi:type="dcterms:W3CDTF">2013-07-10T01:30:29Z</dcterms:created>
  <dcterms:modified xsi:type="dcterms:W3CDTF">2015-06-29T02:29:50Z</dcterms:modified>
</cp:coreProperties>
</file>