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2" r:id="rId5"/>
    <p:sldId id="260" r:id="rId6"/>
    <p:sldId id="261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737.04</c:v>
                </c:pt>
                <c:pt idx="1">
                  <c:v>271.19</c:v>
                </c:pt>
                <c:pt idx="2">
                  <c:v>396.04</c:v>
                </c:pt>
                <c:pt idx="3">
                  <c:v>309.17</c:v>
                </c:pt>
                <c:pt idx="4">
                  <c:v>692.34</c:v>
                </c:pt>
                <c:pt idx="5">
                  <c:v>418.69</c:v>
                </c:pt>
                <c:pt idx="6">
                  <c:v>376.24</c:v>
                </c:pt>
                <c:pt idx="7">
                  <c:v>315.22000000000003</c:v>
                </c:pt>
                <c:pt idx="8">
                  <c:v>358.82</c:v>
                </c:pt>
                <c:pt idx="9">
                  <c:v>547.9</c:v>
                </c:pt>
                <c:pt idx="10">
                  <c:v>60.05</c:v>
                </c:pt>
                <c:pt idx="11">
                  <c:v>492.83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750.01</c:v>
                </c:pt>
                <c:pt idx="1">
                  <c:v>280.05</c:v>
                </c:pt>
                <c:pt idx="2">
                  <c:v>348.03</c:v>
                </c:pt>
                <c:pt idx="3">
                  <c:v>208.6</c:v>
                </c:pt>
                <c:pt idx="4">
                  <c:v>757.63</c:v>
                </c:pt>
                <c:pt idx="5">
                  <c:v>324.26</c:v>
                </c:pt>
                <c:pt idx="6">
                  <c:v>680.82</c:v>
                </c:pt>
                <c:pt idx="7">
                  <c:v>373.64</c:v>
                </c:pt>
                <c:pt idx="8">
                  <c:v>469.58</c:v>
                </c:pt>
                <c:pt idx="9">
                  <c:v>832.85</c:v>
                </c:pt>
                <c:pt idx="10">
                  <c:v>0</c:v>
                </c:pt>
                <c:pt idx="11">
                  <c:v>501.68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799.3</c:v>
                </c:pt>
                <c:pt idx="1">
                  <c:v>358.6</c:v>
                </c:pt>
                <c:pt idx="2">
                  <c:v>370.52</c:v>
                </c:pt>
                <c:pt idx="3">
                  <c:v>230.76</c:v>
                </c:pt>
                <c:pt idx="4">
                  <c:v>511.73</c:v>
                </c:pt>
                <c:pt idx="5">
                  <c:v>292.08999999999997</c:v>
                </c:pt>
                <c:pt idx="6">
                  <c:v>187.02</c:v>
                </c:pt>
                <c:pt idx="7">
                  <c:v>463.07</c:v>
                </c:pt>
                <c:pt idx="8">
                  <c:v>457.35</c:v>
                </c:pt>
                <c:pt idx="9">
                  <c:v>597.97</c:v>
                </c:pt>
                <c:pt idx="10">
                  <c:v>16.260000000000002</c:v>
                </c:pt>
                <c:pt idx="11">
                  <c:v>470.91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733.03</c:v>
                </c:pt>
                <c:pt idx="1">
                  <c:v>443.76</c:v>
                </c:pt>
                <c:pt idx="2">
                  <c:v>256.36</c:v>
                </c:pt>
                <c:pt idx="3">
                  <c:v>238.63</c:v>
                </c:pt>
                <c:pt idx="4">
                  <c:v>539.74</c:v>
                </c:pt>
                <c:pt idx="5">
                  <c:v>232.61</c:v>
                </c:pt>
                <c:pt idx="6">
                  <c:v>198.9</c:v>
                </c:pt>
                <c:pt idx="7">
                  <c:v>470.6</c:v>
                </c:pt>
                <c:pt idx="8">
                  <c:v>477.79</c:v>
                </c:pt>
                <c:pt idx="9">
                  <c:v>546.12</c:v>
                </c:pt>
                <c:pt idx="10">
                  <c:v>134.82</c:v>
                </c:pt>
                <c:pt idx="11">
                  <c:v>451.99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703168"/>
        <c:axId val="190496128"/>
        <c:axId val="0"/>
      </c:bar3DChart>
      <c:catAx>
        <c:axId val="17970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90496128"/>
        <c:crosses val="autoZero"/>
        <c:auto val="1"/>
        <c:lblAlgn val="ctr"/>
        <c:lblOffset val="100"/>
        <c:noMultiLvlLbl val="0"/>
      </c:catAx>
      <c:valAx>
        <c:axId val="190496128"/>
        <c:scaling>
          <c:orientation val="minMax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79703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17.95</c:v>
                </c:pt>
                <c:pt idx="1">
                  <c:v>13.76</c:v>
                </c:pt>
                <c:pt idx="2">
                  <c:v>25.35</c:v>
                </c:pt>
                <c:pt idx="3">
                  <c:v>17.8</c:v>
                </c:pt>
                <c:pt idx="4">
                  <c:v>26.15</c:v>
                </c:pt>
                <c:pt idx="5">
                  <c:v>27.15</c:v>
                </c:pt>
                <c:pt idx="6">
                  <c:v>14.11</c:v>
                </c:pt>
                <c:pt idx="7">
                  <c:v>8.52</c:v>
                </c:pt>
                <c:pt idx="8">
                  <c:v>13.17</c:v>
                </c:pt>
                <c:pt idx="9">
                  <c:v>34.24</c:v>
                </c:pt>
                <c:pt idx="10">
                  <c:v>21.19</c:v>
                </c:pt>
                <c:pt idx="11">
                  <c:v>19.97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20.27</c:v>
                </c:pt>
                <c:pt idx="1">
                  <c:v>33.29</c:v>
                </c:pt>
                <c:pt idx="2">
                  <c:v>7.91</c:v>
                </c:pt>
                <c:pt idx="3">
                  <c:v>28.92</c:v>
                </c:pt>
                <c:pt idx="4">
                  <c:v>24.75</c:v>
                </c:pt>
                <c:pt idx="5">
                  <c:v>17.07</c:v>
                </c:pt>
                <c:pt idx="6">
                  <c:v>9.39</c:v>
                </c:pt>
                <c:pt idx="7">
                  <c:v>4.25</c:v>
                </c:pt>
                <c:pt idx="8">
                  <c:v>9.85</c:v>
                </c:pt>
                <c:pt idx="9">
                  <c:v>47.44</c:v>
                </c:pt>
                <c:pt idx="10">
                  <c:v>21.1</c:v>
                </c:pt>
                <c:pt idx="11">
                  <c:v>20.75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20.420000000000002</c:v>
                </c:pt>
                <c:pt idx="1">
                  <c:v>38.49</c:v>
                </c:pt>
                <c:pt idx="2">
                  <c:v>16.47</c:v>
                </c:pt>
                <c:pt idx="3">
                  <c:v>22.7</c:v>
                </c:pt>
                <c:pt idx="4">
                  <c:v>34.01</c:v>
                </c:pt>
                <c:pt idx="5">
                  <c:v>16.39</c:v>
                </c:pt>
                <c:pt idx="6">
                  <c:v>24.2</c:v>
                </c:pt>
                <c:pt idx="7">
                  <c:v>47.25</c:v>
                </c:pt>
                <c:pt idx="8">
                  <c:v>33.380000000000003</c:v>
                </c:pt>
                <c:pt idx="9">
                  <c:v>32.770000000000003</c:v>
                </c:pt>
                <c:pt idx="10">
                  <c:v>16.260000000000002</c:v>
                </c:pt>
                <c:pt idx="11">
                  <c:v>24.34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6.4</c:v>
                </c:pt>
                <c:pt idx="1">
                  <c:v>7.36</c:v>
                </c:pt>
                <c:pt idx="2">
                  <c:v>3.83</c:v>
                </c:pt>
                <c:pt idx="3">
                  <c:v>1.03</c:v>
                </c:pt>
                <c:pt idx="4">
                  <c:v>3.91</c:v>
                </c:pt>
                <c:pt idx="5">
                  <c:v>4.53</c:v>
                </c:pt>
                <c:pt idx="6">
                  <c:v>7.28</c:v>
                </c:pt>
                <c:pt idx="7">
                  <c:v>11.07</c:v>
                </c:pt>
                <c:pt idx="8">
                  <c:v>8.31</c:v>
                </c:pt>
                <c:pt idx="9">
                  <c:v>0</c:v>
                </c:pt>
                <c:pt idx="10">
                  <c:v>7.49</c:v>
                </c:pt>
                <c:pt idx="11">
                  <c:v>5.14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7327616"/>
        <c:axId val="357329152"/>
        <c:axId val="0"/>
      </c:bar3DChart>
      <c:catAx>
        <c:axId val="357327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357329152"/>
        <c:crosses val="autoZero"/>
        <c:auto val="1"/>
        <c:lblAlgn val="ctr"/>
        <c:lblOffset val="100"/>
        <c:noMultiLvlLbl val="0"/>
      </c:catAx>
      <c:valAx>
        <c:axId val="35732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357327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28575">
      <a:solidFill>
        <a:schemeClr val="accent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60.00274028262708</c:v>
                </c:pt>
                <c:pt idx="1">
                  <c:v>19.651384440033802</c:v>
                </c:pt>
                <c:pt idx="2">
                  <c:v>14.257425742574258</c:v>
                </c:pt>
                <c:pt idx="3">
                  <c:v>12.179583270873932</c:v>
                </c:pt>
                <c:pt idx="4">
                  <c:v>23.399218190827508</c:v>
                </c:pt>
                <c:pt idx="5">
                  <c:v>14.289797084881394</c:v>
                </c:pt>
                <c:pt idx="6">
                  <c:v>11.757513050839487</c:v>
                </c:pt>
                <c:pt idx="7">
                  <c:v>25.558016697904243</c:v>
                </c:pt>
                <c:pt idx="8">
                  <c:v>6.5839286302136486</c:v>
                </c:pt>
                <c:pt idx="9">
                  <c:v>15.219541891789056</c:v>
                </c:pt>
                <c:pt idx="10">
                  <c:v>3.5321959662322064</c:v>
                </c:pt>
                <c:pt idx="11">
                  <c:v>28.098825221174945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0.00</c:formatCode>
                <c:ptCount val="12"/>
                <c:pt idx="0">
                  <c:v>73.539463821883643</c:v>
                </c:pt>
                <c:pt idx="1">
                  <c:v>23.50038188120557</c:v>
                </c:pt>
                <c:pt idx="2">
                  <c:v>18.983436951260025</c:v>
                </c:pt>
                <c:pt idx="3">
                  <c:v>4.3824282158258248</c:v>
                </c:pt>
                <c:pt idx="4">
                  <c:v>34.375128906733401</c:v>
                </c:pt>
                <c:pt idx="5">
                  <c:v>31.287776434615658</c:v>
                </c:pt>
                <c:pt idx="6">
                  <c:v>23.476382758944503</c:v>
                </c:pt>
                <c:pt idx="7">
                  <c:v>42.459239130434781</c:v>
                </c:pt>
                <c:pt idx="8">
                  <c:v>16.418743637736842</c:v>
                </c:pt>
                <c:pt idx="9">
                  <c:v>47.440830741658324</c:v>
                </c:pt>
                <c:pt idx="10">
                  <c:v>0</c:v>
                </c:pt>
                <c:pt idx="11">
                  <c:v>36.560809835682527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Sheet1!$D$2:$D$13</c:f>
              <c:numCache>
                <c:formatCode>0.00</c:formatCode>
                <c:ptCount val="12"/>
                <c:pt idx="0">
                  <c:v>64.519423131373614</c:v>
                </c:pt>
                <c:pt idx="1">
                  <c:v>20.260140200170184</c:v>
                </c:pt>
                <c:pt idx="2">
                  <c:v>19.760893192372293</c:v>
                </c:pt>
                <c:pt idx="3">
                  <c:v>7.5657988064952386</c:v>
                </c:pt>
                <c:pt idx="4">
                  <c:v>24.736020283536632</c:v>
                </c:pt>
                <c:pt idx="5">
                  <c:v>25.334187741233627</c:v>
                </c:pt>
                <c:pt idx="6">
                  <c:v>15.401540154015402</c:v>
                </c:pt>
                <c:pt idx="7">
                  <c:v>33.076595945754384</c:v>
                </c:pt>
                <c:pt idx="8">
                  <c:v>13.353363378400935</c:v>
                </c:pt>
                <c:pt idx="9">
                  <c:v>32.765399737876805</c:v>
                </c:pt>
                <c:pt idx="10">
                  <c:v>0</c:v>
                </c:pt>
                <c:pt idx="11">
                  <c:v>31.897971261047122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53.62</c:v>
                </c:pt>
                <c:pt idx="1">
                  <c:v>29.42</c:v>
                </c:pt>
                <c:pt idx="2">
                  <c:v>17.22</c:v>
                </c:pt>
                <c:pt idx="3">
                  <c:v>5.17</c:v>
                </c:pt>
                <c:pt idx="4">
                  <c:v>27.38</c:v>
                </c:pt>
                <c:pt idx="5">
                  <c:v>19.64</c:v>
                </c:pt>
                <c:pt idx="6">
                  <c:v>7.28</c:v>
                </c:pt>
                <c:pt idx="7">
                  <c:v>11.07</c:v>
                </c:pt>
                <c:pt idx="8">
                  <c:v>16.62</c:v>
                </c:pt>
                <c:pt idx="9">
                  <c:v>27.31</c:v>
                </c:pt>
                <c:pt idx="10">
                  <c:v>0</c:v>
                </c:pt>
                <c:pt idx="11">
                  <c:v>27.55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2136448"/>
        <c:axId val="292137984"/>
        <c:axId val="0"/>
      </c:bar3DChart>
      <c:catAx>
        <c:axId val="292136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292137984"/>
        <c:crosses val="autoZero"/>
        <c:auto val="1"/>
        <c:lblAlgn val="ctr"/>
        <c:lblOffset val="100"/>
        <c:noMultiLvlLbl val="0"/>
      </c:catAx>
      <c:valAx>
        <c:axId val="2921379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292136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28575">
      <a:solidFill>
        <a:schemeClr val="accent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12.76</c:v>
                </c:pt>
                <c:pt idx="1">
                  <c:v>5.9</c:v>
                </c:pt>
                <c:pt idx="2">
                  <c:v>12.67</c:v>
                </c:pt>
                <c:pt idx="3">
                  <c:v>14.99</c:v>
                </c:pt>
                <c:pt idx="4">
                  <c:v>17.89</c:v>
                </c:pt>
                <c:pt idx="5">
                  <c:v>17.149999999999999</c:v>
                </c:pt>
                <c:pt idx="6">
                  <c:v>2.35</c:v>
                </c:pt>
                <c:pt idx="7">
                  <c:v>4.26</c:v>
                </c:pt>
                <c:pt idx="8">
                  <c:v>3.29</c:v>
                </c:pt>
                <c:pt idx="9">
                  <c:v>22.83</c:v>
                </c:pt>
                <c:pt idx="10">
                  <c:v>14.13</c:v>
                </c:pt>
                <c:pt idx="11">
                  <c:v>12.67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16.5</c:v>
                </c:pt>
                <c:pt idx="1">
                  <c:v>17.63</c:v>
                </c:pt>
                <c:pt idx="2">
                  <c:v>14.24</c:v>
                </c:pt>
                <c:pt idx="3">
                  <c:v>14.9</c:v>
                </c:pt>
                <c:pt idx="4">
                  <c:v>19.25</c:v>
                </c:pt>
                <c:pt idx="5">
                  <c:v>17.07</c:v>
                </c:pt>
                <c:pt idx="6">
                  <c:v>14.09</c:v>
                </c:pt>
                <c:pt idx="7">
                  <c:v>16.98</c:v>
                </c:pt>
                <c:pt idx="8">
                  <c:v>26.27</c:v>
                </c:pt>
                <c:pt idx="9">
                  <c:v>36.9</c:v>
                </c:pt>
                <c:pt idx="10">
                  <c:v>17.579999999999998</c:v>
                </c:pt>
                <c:pt idx="11">
                  <c:v>17.32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10.68</c:v>
                </c:pt>
                <c:pt idx="1">
                  <c:v>12.16</c:v>
                </c:pt>
                <c:pt idx="2">
                  <c:v>9.8800000000000008</c:v>
                </c:pt>
                <c:pt idx="3">
                  <c:v>11.35</c:v>
                </c:pt>
                <c:pt idx="4">
                  <c:v>18.55</c:v>
                </c:pt>
                <c:pt idx="5">
                  <c:v>26.82</c:v>
                </c:pt>
                <c:pt idx="6">
                  <c:v>19.8</c:v>
                </c:pt>
                <c:pt idx="7">
                  <c:v>0</c:v>
                </c:pt>
                <c:pt idx="8">
                  <c:v>6.68</c:v>
                </c:pt>
                <c:pt idx="9">
                  <c:v>12.29</c:v>
                </c:pt>
                <c:pt idx="10">
                  <c:v>9.76</c:v>
                </c:pt>
                <c:pt idx="11">
                  <c:v>13.15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7.38</c:v>
                </c:pt>
                <c:pt idx="1">
                  <c:v>7.36</c:v>
                </c:pt>
                <c:pt idx="2">
                  <c:v>5.74</c:v>
                </c:pt>
                <c:pt idx="3">
                  <c:v>5.17</c:v>
                </c:pt>
                <c:pt idx="4">
                  <c:v>1.96</c:v>
                </c:pt>
                <c:pt idx="5">
                  <c:v>3.02</c:v>
                </c:pt>
                <c:pt idx="6">
                  <c:v>4.8499999999999996</c:v>
                </c:pt>
                <c:pt idx="7">
                  <c:v>0</c:v>
                </c:pt>
                <c:pt idx="8">
                  <c:v>16.62</c:v>
                </c:pt>
                <c:pt idx="9">
                  <c:v>4.55</c:v>
                </c:pt>
                <c:pt idx="10">
                  <c:v>0</c:v>
                </c:pt>
                <c:pt idx="11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7336960"/>
        <c:axId val="357338496"/>
        <c:axId val="0"/>
      </c:bar3DChart>
      <c:catAx>
        <c:axId val="357336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357338496"/>
        <c:crosses val="autoZero"/>
        <c:auto val="1"/>
        <c:lblAlgn val="ctr"/>
        <c:lblOffset val="100"/>
        <c:noMultiLvlLbl val="0"/>
      </c:catAx>
      <c:valAx>
        <c:axId val="35733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357336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28575">
      <a:solidFill>
        <a:schemeClr val="accent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82.680941334328651</c:v>
                </c:pt>
                <c:pt idx="1">
                  <c:v>29.477076660050699</c:v>
                </c:pt>
                <c:pt idx="2">
                  <c:v>23.762376237623762</c:v>
                </c:pt>
                <c:pt idx="3">
                  <c:v>11.242692250037475</c:v>
                </c:pt>
                <c:pt idx="4">
                  <c:v>19.269944392446181</c:v>
                </c:pt>
                <c:pt idx="5">
                  <c:v>12.860817376393255</c:v>
                </c:pt>
                <c:pt idx="6">
                  <c:v>21.163523491511075</c:v>
                </c:pt>
                <c:pt idx="7">
                  <c:v>51.116033395808486</c:v>
                </c:pt>
                <c:pt idx="8">
                  <c:v>9.8758929453204729</c:v>
                </c:pt>
                <c:pt idx="9">
                  <c:v>19.024427364736322</c:v>
                </c:pt>
                <c:pt idx="10">
                  <c:v>3.5321959662322064</c:v>
                </c:pt>
                <c:pt idx="11">
                  <c:v>37.189621616260958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0.00</c:formatCode>
                <c:ptCount val="12"/>
                <c:pt idx="0">
                  <c:v>87.210261583644069</c:v>
                </c:pt>
                <c:pt idx="1">
                  <c:v>27.417112194739833</c:v>
                </c:pt>
                <c:pt idx="2">
                  <c:v>23.729296189075033</c:v>
                </c:pt>
                <c:pt idx="3">
                  <c:v>12.270799004312309</c:v>
                </c:pt>
                <c:pt idx="4">
                  <c:v>33.000123750464063</c:v>
                </c:pt>
                <c:pt idx="5">
                  <c:v>21.332574841783405</c:v>
                </c:pt>
                <c:pt idx="6">
                  <c:v>4.6952765517889006</c:v>
                </c:pt>
                <c:pt idx="7">
                  <c:v>59.442934782608695</c:v>
                </c:pt>
                <c:pt idx="8">
                  <c:v>29.553738547926311</c:v>
                </c:pt>
                <c:pt idx="9">
                  <c:v>26.356017078699068</c:v>
                </c:pt>
                <c:pt idx="10">
                  <c:v>3.5159271499894524</c:v>
                </c:pt>
                <c:pt idx="11">
                  <c:v>40.95910274824584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Sheet1!$D$2:$D$13</c:f>
              <c:numCache>
                <c:formatCode>0.00</c:formatCode>
                <c:ptCount val="12"/>
                <c:pt idx="0">
                  <c:v>95.154544905982661</c:v>
                </c:pt>
                <c:pt idx="1">
                  <c:v>34.442238340289315</c:v>
                </c:pt>
                <c:pt idx="2">
                  <c:v>23.054375391101011</c:v>
                </c:pt>
                <c:pt idx="3">
                  <c:v>22.697396419485713</c:v>
                </c:pt>
                <c:pt idx="4">
                  <c:v>41.742034228468064</c:v>
                </c:pt>
                <c:pt idx="5">
                  <c:v>37.256158442990625</c:v>
                </c:pt>
                <c:pt idx="6">
                  <c:v>11.001100110011</c:v>
                </c:pt>
                <c:pt idx="7">
                  <c:v>42.527051930255638</c:v>
                </c:pt>
                <c:pt idx="8">
                  <c:v>13.353363378400935</c:v>
                </c:pt>
                <c:pt idx="9">
                  <c:v>16.382699868938403</c:v>
                </c:pt>
                <c:pt idx="10">
                  <c:v>13.009399290987739</c:v>
                </c:pt>
                <c:pt idx="11">
                  <c:v>47.287343360675116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90.03</c:v>
                </c:pt>
                <c:pt idx="1">
                  <c:v>56.39</c:v>
                </c:pt>
                <c:pt idx="2">
                  <c:v>38.26</c:v>
                </c:pt>
                <c:pt idx="3">
                  <c:v>27.89</c:v>
                </c:pt>
                <c:pt idx="4">
                  <c:v>39.11</c:v>
                </c:pt>
                <c:pt idx="5">
                  <c:v>27.19</c:v>
                </c:pt>
                <c:pt idx="6">
                  <c:v>19.41</c:v>
                </c:pt>
                <c:pt idx="7">
                  <c:v>27.68</c:v>
                </c:pt>
                <c:pt idx="8">
                  <c:v>16.62</c:v>
                </c:pt>
                <c:pt idx="9">
                  <c:v>27.31</c:v>
                </c:pt>
                <c:pt idx="10">
                  <c:v>3.75</c:v>
                </c:pt>
                <c:pt idx="11">
                  <c:v>49.03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2342400"/>
        <c:axId val="350900608"/>
        <c:axId val="0"/>
      </c:bar3DChart>
      <c:catAx>
        <c:axId val="292342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350900608"/>
        <c:crosses val="autoZero"/>
        <c:auto val="1"/>
        <c:lblAlgn val="ctr"/>
        <c:lblOffset val="100"/>
        <c:noMultiLvlLbl val="0"/>
      </c:catAx>
      <c:valAx>
        <c:axId val="3509006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292342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28575">
      <a:solidFill>
        <a:schemeClr val="accent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2.83</c:v>
                </c:pt>
                <c:pt idx="1">
                  <c:v>5.9</c:v>
                </c:pt>
                <c:pt idx="2">
                  <c:v>1.58</c:v>
                </c:pt>
                <c:pt idx="3">
                  <c:v>4.68</c:v>
                </c:pt>
                <c:pt idx="4">
                  <c:v>6.88</c:v>
                </c:pt>
                <c:pt idx="5">
                  <c:v>2.86</c:v>
                </c:pt>
                <c:pt idx="6">
                  <c:v>2.35</c:v>
                </c:pt>
                <c:pt idx="7">
                  <c:v>12.78</c:v>
                </c:pt>
                <c:pt idx="8">
                  <c:v>6.58</c:v>
                </c:pt>
                <c:pt idx="9">
                  <c:v>0</c:v>
                </c:pt>
                <c:pt idx="10">
                  <c:v>10.6</c:v>
                </c:pt>
                <c:pt idx="11">
                  <c:v>4.2699999999999996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4.24</c:v>
                </c:pt>
                <c:pt idx="1">
                  <c:v>1.96</c:v>
                </c:pt>
                <c:pt idx="2">
                  <c:v>7.91</c:v>
                </c:pt>
                <c:pt idx="3">
                  <c:v>2.63</c:v>
                </c:pt>
                <c:pt idx="4">
                  <c:v>2.75</c:v>
                </c:pt>
                <c:pt idx="5">
                  <c:v>2.84</c:v>
                </c:pt>
                <c:pt idx="6">
                  <c:v>7.04</c:v>
                </c:pt>
                <c:pt idx="7">
                  <c:v>0</c:v>
                </c:pt>
                <c:pt idx="8">
                  <c:v>6.57</c:v>
                </c:pt>
                <c:pt idx="9">
                  <c:v>5.27</c:v>
                </c:pt>
                <c:pt idx="10">
                  <c:v>7.03</c:v>
                </c:pt>
                <c:pt idx="11">
                  <c:v>4.12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4.18</c:v>
                </c:pt>
                <c:pt idx="1">
                  <c:v>6.08</c:v>
                </c:pt>
                <c:pt idx="2">
                  <c:v>1.65</c:v>
                </c:pt>
                <c:pt idx="3">
                  <c:v>4.7300000000000004</c:v>
                </c:pt>
                <c:pt idx="4">
                  <c:v>3.09</c:v>
                </c:pt>
                <c:pt idx="5">
                  <c:v>4.47</c:v>
                </c:pt>
                <c:pt idx="6">
                  <c:v>4.4000000000000004</c:v>
                </c:pt>
                <c:pt idx="7">
                  <c:v>4.7300000000000004</c:v>
                </c:pt>
                <c:pt idx="8">
                  <c:v>0</c:v>
                </c:pt>
                <c:pt idx="9">
                  <c:v>0</c:v>
                </c:pt>
                <c:pt idx="10">
                  <c:v>13.01</c:v>
                </c:pt>
                <c:pt idx="11">
                  <c:v>4.2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0.49</c:v>
                </c:pt>
                <c:pt idx="1">
                  <c:v>2.4500000000000002</c:v>
                </c:pt>
                <c:pt idx="2">
                  <c:v>0</c:v>
                </c:pt>
                <c:pt idx="3">
                  <c:v>4.13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4.1500000000000004</c:v>
                </c:pt>
                <c:pt idx="9">
                  <c:v>0</c:v>
                </c:pt>
                <c:pt idx="10">
                  <c:v>3.75</c:v>
                </c:pt>
                <c:pt idx="11">
                  <c:v>1.25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7485568"/>
        <c:axId val="357487360"/>
        <c:axId val="0"/>
      </c:bar3DChart>
      <c:catAx>
        <c:axId val="357485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357487360"/>
        <c:crosses val="autoZero"/>
        <c:auto val="1"/>
        <c:lblAlgn val="ctr"/>
        <c:lblOffset val="100"/>
        <c:noMultiLvlLbl val="0"/>
      </c:catAx>
      <c:valAx>
        <c:axId val="35748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357485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28575">
      <a:solidFill>
        <a:schemeClr val="accent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อัตราป่วยCOPD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6.1728395061728392E-3"/>
                  <c:y val="-3.647842459162834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th-TH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407407407407531E-2"/>
                  <c:y val="-3.647842459162834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th-TH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234567901234612E-2"/>
                  <c:y val="-3.36723919307338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th-TH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2553</c:v>
                </c:pt>
                <c:pt idx="1">
                  <c:v>2554</c:v>
                </c:pt>
                <c:pt idx="2">
                  <c:v>2555</c:v>
                </c:pt>
                <c:pt idx="3">
                  <c:v>2556</c:v>
                </c:pt>
                <c:pt idx="4">
                  <c:v>2557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449.74</c:v>
                </c:pt>
                <c:pt idx="1">
                  <c:v>449.74</c:v>
                </c:pt>
                <c:pt idx="2">
                  <c:v>494.56</c:v>
                </c:pt>
                <c:pt idx="3">
                  <c:v>521.41999999999996</c:v>
                </c:pt>
                <c:pt idx="4" formatCode="0.00">
                  <c:v>376.03229893322623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อัตราตายCOPD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0864197530864269E-2"/>
                  <c:y val="-5.0508587896100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407407407407531E-2"/>
                  <c:y val="-3.3672391930733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950617283950615E-2"/>
                  <c:y val="-3.3672391930733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3745718538496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2553</c:v>
                </c:pt>
                <c:pt idx="1">
                  <c:v>2554</c:v>
                </c:pt>
                <c:pt idx="2">
                  <c:v>2555</c:v>
                </c:pt>
                <c:pt idx="3">
                  <c:v>2556</c:v>
                </c:pt>
                <c:pt idx="4">
                  <c:v>2557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2.48</c:v>
                </c:pt>
                <c:pt idx="1">
                  <c:v>3.72</c:v>
                </c:pt>
                <c:pt idx="2">
                  <c:v>3.36</c:v>
                </c:pt>
                <c:pt idx="3" formatCode="0.00">
                  <c:v>7.6946860498139982</c:v>
                </c:pt>
                <c:pt idx="4" formatCode="0.00">
                  <c:v>7.7821253918300135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221824"/>
        <c:axId val="262223360"/>
      </c:lineChart>
      <c:catAx>
        <c:axId val="26222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2223360"/>
        <c:crosses val="autoZero"/>
        <c:auto val="1"/>
        <c:lblAlgn val="ctr"/>
        <c:lblOffset val="100"/>
        <c:noMultiLvlLbl val="0"/>
      </c:catAx>
      <c:valAx>
        <c:axId val="26222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221824"/>
        <c:crosses val="autoZero"/>
        <c:crossBetween val="between"/>
      </c:valAx>
      <c:spPr>
        <a:noFill/>
        <a:ln w="25376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199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ปี53</c:v>
                </c:pt>
              </c:strCache>
            </c:strRef>
          </c:tx>
          <c:spPr>
            <a:solidFill>
              <a:srgbClr val="08B84F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ไทรงาม</c:v>
                </c:pt>
                <c:pt idx="2">
                  <c:v>คลองลาน</c:v>
                </c:pt>
                <c:pt idx="3">
                  <c:v>ขาณุฯ</c:v>
                </c:pt>
                <c:pt idx="4">
                  <c:v>คลองขลุง</c:v>
                </c:pt>
                <c:pt idx="5">
                  <c:v>พรานกระต่าย</c:v>
                </c:pt>
                <c:pt idx="6">
                  <c:v>ลานกระบือ</c:v>
                </c:pt>
                <c:pt idx="7">
                  <c:v>ทรายทองฯ</c:v>
                </c:pt>
                <c:pt idx="8">
                  <c:v>ปางศิลาทอง</c:v>
                </c:pt>
                <c:pt idx="9">
                  <c:v>บึงสามัคคี</c:v>
                </c:pt>
                <c:pt idx="10">
                  <c:v>โกสัมพี</c:v>
                </c:pt>
                <c:pt idx="11">
                  <c:v>รวม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533.91</c:v>
                </c:pt>
                <c:pt idx="1">
                  <c:v>439.53</c:v>
                </c:pt>
                <c:pt idx="2">
                  <c:v>767.69</c:v>
                </c:pt>
                <c:pt idx="3">
                  <c:v>332.64</c:v>
                </c:pt>
                <c:pt idx="4">
                  <c:v>398.29</c:v>
                </c:pt>
                <c:pt idx="5">
                  <c:v>306.85000000000002</c:v>
                </c:pt>
                <c:pt idx="6">
                  <c:v>367.03</c:v>
                </c:pt>
                <c:pt idx="7">
                  <c:v>639.78</c:v>
                </c:pt>
                <c:pt idx="8">
                  <c:v>545.36</c:v>
                </c:pt>
                <c:pt idx="9">
                  <c:v>355.95</c:v>
                </c:pt>
                <c:pt idx="10">
                  <c:v>7.08</c:v>
                </c:pt>
                <c:pt idx="11">
                  <c:v>449.74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54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ไทรงาม</c:v>
                </c:pt>
                <c:pt idx="2">
                  <c:v>คลองลาน</c:v>
                </c:pt>
                <c:pt idx="3">
                  <c:v>ขาณุฯ</c:v>
                </c:pt>
                <c:pt idx="4">
                  <c:v>คลองขลุง</c:v>
                </c:pt>
                <c:pt idx="5">
                  <c:v>พรานกระต่าย</c:v>
                </c:pt>
                <c:pt idx="6">
                  <c:v>ลานกระบือ</c:v>
                </c:pt>
                <c:pt idx="7">
                  <c:v>ทรายทองฯ</c:v>
                </c:pt>
                <c:pt idx="8">
                  <c:v>ปางศิลาทอง</c:v>
                </c:pt>
                <c:pt idx="9">
                  <c:v>บึงสามัคคี</c:v>
                </c:pt>
                <c:pt idx="10">
                  <c:v>โกสัมพี</c:v>
                </c:pt>
                <c:pt idx="11">
                  <c:v>รวม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531.52</c:v>
                </c:pt>
                <c:pt idx="1">
                  <c:v>404.82</c:v>
                </c:pt>
                <c:pt idx="2">
                  <c:v>975.84</c:v>
                </c:pt>
                <c:pt idx="3">
                  <c:v>347.59</c:v>
                </c:pt>
                <c:pt idx="4">
                  <c:v>459.73</c:v>
                </c:pt>
                <c:pt idx="5">
                  <c:v>390.11</c:v>
                </c:pt>
                <c:pt idx="6">
                  <c:v>446.79</c:v>
                </c:pt>
                <c:pt idx="7">
                  <c:v>724.14</c:v>
                </c:pt>
                <c:pt idx="8">
                  <c:v>539.88</c:v>
                </c:pt>
                <c:pt idx="9">
                  <c:v>395.71</c:v>
                </c:pt>
                <c:pt idx="10">
                  <c:v>28.26</c:v>
                </c:pt>
                <c:pt idx="11">
                  <c:v>490.49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ปี55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ไทรงาม</c:v>
                </c:pt>
                <c:pt idx="2">
                  <c:v>คลองลาน</c:v>
                </c:pt>
                <c:pt idx="3">
                  <c:v>ขาณุฯ</c:v>
                </c:pt>
                <c:pt idx="4">
                  <c:v>คลองขลุง</c:v>
                </c:pt>
                <c:pt idx="5">
                  <c:v>พรานกระต่าย</c:v>
                </c:pt>
                <c:pt idx="6">
                  <c:v>ลานกระบือ</c:v>
                </c:pt>
                <c:pt idx="7">
                  <c:v>ทรายทองฯ</c:v>
                </c:pt>
                <c:pt idx="8">
                  <c:v>ปางศิลาทอง</c:v>
                </c:pt>
                <c:pt idx="9">
                  <c:v>บึงสามัคคี</c:v>
                </c:pt>
                <c:pt idx="10">
                  <c:v>โกสัมพี</c:v>
                </c:pt>
                <c:pt idx="11">
                  <c:v>รวม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505.94</c:v>
                </c:pt>
                <c:pt idx="1">
                  <c:v>344.42</c:v>
                </c:pt>
                <c:pt idx="2">
                  <c:v>918.88</c:v>
                </c:pt>
                <c:pt idx="3">
                  <c:v>366.94</c:v>
                </c:pt>
                <c:pt idx="4">
                  <c:v>607.58000000000004</c:v>
                </c:pt>
                <c:pt idx="5">
                  <c:v>400.88</c:v>
                </c:pt>
                <c:pt idx="6">
                  <c:v>422.44</c:v>
                </c:pt>
                <c:pt idx="7">
                  <c:v>850.54</c:v>
                </c:pt>
                <c:pt idx="8">
                  <c:v>594.22</c:v>
                </c:pt>
                <c:pt idx="9">
                  <c:v>458.72</c:v>
                </c:pt>
                <c:pt idx="10">
                  <c:v>16.260000000000002</c:v>
                </c:pt>
                <c:pt idx="11">
                  <c:v>494.56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ปี56</c:v>
                </c:pt>
              </c:strCache>
            </c:strRef>
          </c:tx>
          <c:spPr>
            <a:solidFill>
              <a:srgbClr val="CC0099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ไทรงาม</c:v>
                </c:pt>
                <c:pt idx="2">
                  <c:v>คลองลาน</c:v>
                </c:pt>
                <c:pt idx="3">
                  <c:v>ขาณุฯ</c:v>
                </c:pt>
                <c:pt idx="4">
                  <c:v>คลองขลุง</c:v>
                </c:pt>
                <c:pt idx="5">
                  <c:v>พรานกระต่าย</c:v>
                </c:pt>
                <c:pt idx="6">
                  <c:v>ลานกระบือ</c:v>
                </c:pt>
                <c:pt idx="7">
                  <c:v>ทรายทองฯ</c:v>
                </c:pt>
                <c:pt idx="8">
                  <c:v>ปางศิลาทอง</c:v>
                </c:pt>
                <c:pt idx="9">
                  <c:v>บึงสามัคคี</c:v>
                </c:pt>
                <c:pt idx="10">
                  <c:v>โกสัมพี</c:v>
                </c:pt>
                <c:pt idx="11">
                  <c:v>รวม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556.07000000000005</c:v>
                </c:pt>
                <c:pt idx="1">
                  <c:v>411.28</c:v>
                </c:pt>
                <c:pt idx="2">
                  <c:v>1012.75</c:v>
                </c:pt>
                <c:pt idx="3">
                  <c:v>375.45</c:v>
                </c:pt>
                <c:pt idx="4">
                  <c:v>598.29999999999995</c:v>
                </c:pt>
                <c:pt idx="5">
                  <c:v>436.64</c:v>
                </c:pt>
                <c:pt idx="6">
                  <c:v>389.44</c:v>
                </c:pt>
                <c:pt idx="7">
                  <c:v>661.53</c:v>
                </c:pt>
                <c:pt idx="8">
                  <c:v>594.22</c:v>
                </c:pt>
                <c:pt idx="9">
                  <c:v>544.72</c:v>
                </c:pt>
                <c:pt idx="10">
                  <c:v>19.510000000000002</c:v>
                </c:pt>
                <c:pt idx="11">
                  <c:v>521.41999999999996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ปี57</c:v>
                </c:pt>
              </c:strCache>
            </c:strRef>
          </c:tx>
          <c:spPr>
            <a:solidFill>
              <a:srgbClr val="007E39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ไทรงาม</c:v>
                </c:pt>
                <c:pt idx="2">
                  <c:v>คลองลาน</c:v>
                </c:pt>
                <c:pt idx="3">
                  <c:v>ขาณุฯ</c:v>
                </c:pt>
                <c:pt idx="4">
                  <c:v>คลองขลุง</c:v>
                </c:pt>
                <c:pt idx="5">
                  <c:v>พรานกระต่าย</c:v>
                </c:pt>
                <c:pt idx="6">
                  <c:v>ลานกระบือ</c:v>
                </c:pt>
                <c:pt idx="7">
                  <c:v>ทรายทองฯ</c:v>
                </c:pt>
                <c:pt idx="8">
                  <c:v>ปางศิลาทอง</c:v>
                </c:pt>
                <c:pt idx="9">
                  <c:v>บึงสามัคคี</c:v>
                </c:pt>
                <c:pt idx="10">
                  <c:v>โกสัมพี</c:v>
                </c:pt>
                <c:pt idx="11">
                  <c:v>รวม</c:v>
                </c:pt>
              </c:strCache>
            </c:strRef>
          </c:cat>
          <c:val>
            <c:numRef>
              <c:f>Sheet1!$F$2:$F$13</c:f>
              <c:numCache>
                <c:formatCode>0.00</c:formatCode>
                <c:ptCount val="12"/>
                <c:pt idx="0">
                  <c:v>351.26213305652169</c:v>
                </c:pt>
                <c:pt idx="1">
                  <c:v>340.78650583504952</c:v>
                </c:pt>
                <c:pt idx="2">
                  <c:v>702.12358905682038</c:v>
                </c:pt>
                <c:pt idx="3">
                  <c:v>306.81501224160905</c:v>
                </c:pt>
                <c:pt idx="4">
                  <c:v>561.24843554443055</c:v>
                </c:pt>
                <c:pt idx="5">
                  <c:v>291.52317080538938</c:v>
                </c:pt>
                <c:pt idx="6">
                  <c:v>325.03759763256198</c:v>
                </c:pt>
                <c:pt idx="7">
                  <c:v>492.7472040748533</c:v>
                </c:pt>
                <c:pt idx="8">
                  <c:v>581.66105779218083</c:v>
                </c:pt>
                <c:pt idx="9">
                  <c:v>486.96127065034358</c:v>
                </c:pt>
                <c:pt idx="10">
                  <c:v>146.05647517039921</c:v>
                </c:pt>
                <c:pt idx="11">
                  <c:v>390.0401246385203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1207552"/>
        <c:axId val="237163648"/>
        <c:axId val="0"/>
      </c:bar3DChart>
      <c:catAx>
        <c:axId val="37120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163648"/>
        <c:crosses val="autoZero"/>
        <c:auto val="1"/>
        <c:lblAlgn val="ctr"/>
        <c:lblOffset val="100"/>
        <c:noMultiLvlLbl val="0"/>
      </c:catAx>
      <c:valAx>
        <c:axId val="23716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1207552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1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06889763779531E-2"/>
          <c:y val="7.4145960055723367E-2"/>
          <c:w val="0.84068585958005249"/>
          <c:h val="0.55208803714302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คัดกรอง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ขาณุวรลักษบุรี</c:v>
                </c:pt>
                <c:pt idx="1">
                  <c:v>คลองขลุง</c:v>
                </c:pt>
                <c:pt idx="2">
                  <c:v>คลองลาน</c:v>
                </c:pt>
                <c:pt idx="3">
                  <c:v>ทรายทองวัฒนา</c:v>
                </c:pt>
                <c:pt idx="4">
                  <c:v>บึงสามัคคี</c:v>
                </c:pt>
                <c:pt idx="5">
                  <c:v>ปางศิลาทอง</c:v>
                </c:pt>
                <c:pt idx="6">
                  <c:v>พรานกระต่าย</c:v>
                </c:pt>
                <c:pt idx="7">
                  <c:v>ลานกระบือ</c:v>
                </c:pt>
                <c:pt idx="8">
                  <c:v>เมืองกำแพงเพชร</c:v>
                </c:pt>
                <c:pt idx="9">
                  <c:v>โกสัมพีนคร</c:v>
                </c:pt>
                <c:pt idx="10">
                  <c:v>ไทรงาม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84.13</c:v>
                </c:pt>
                <c:pt idx="1">
                  <c:v>72.41</c:v>
                </c:pt>
                <c:pt idx="2">
                  <c:v>56.24</c:v>
                </c:pt>
                <c:pt idx="3">
                  <c:v>86.1</c:v>
                </c:pt>
                <c:pt idx="4">
                  <c:v>63.49</c:v>
                </c:pt>
                <c:pt idx="5">
                  <c:v>85.91</c:v>
                </c:pt>
                <c:pt idx="6">
                  <c:v>62.15</c:v>
                </c:pt>
                <c:pt idx="7">
                  <c:v>60.55</c:v>
                </c:pt>
                <c:pt idx="8">
                  <c:v>65.61</c:v>
                </c:pt>
                <c:pt idx="9">
                  <c:v>42.13</c:v>
                </c:pt>
                <c:pt idx="10">
                  <c:v>74.930000000000007</c:v>
                </c:pt>
                <c:pt idx="11" formatCode="0.00">
                  <c:v>46.24843540666847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พบผิดปกติ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ขาณุวรลักษบุรี</c:v>
                </c:pt>
                <c:pt idx="1">
                  <c:v>คลองขลุง</c:v>
                </c:pt>
                <c:pt idx="2">
                  <c:v>คลองลาน</c:v>
                </c:pt>
                <c:pt idx="3">
                  <c:v>ทรายทองวัฒนา</c:v>
                </c:pt>
                <c:pt idx="4">
                  <c:v>บึงสามัคคี</c:v>
                </c:pt>
                <c:pt idx="5">
                  <c:v>ปางศิลาทอง</c:v>
                </c:pt>
                <c:pt idx="6">
                  <c:v>พรานกระต่าย</c:v>
                </c:pt>
                <c:pt idx="7">
                  <c:v>ลานกระบือ</c:v>
                </c:pt>
                <c:pt idx="8">
                  <c:v>เมืองกำแพงเพชร</c:v>
                </c:pt>
                <c:pt idx="9">
                  <c:v>โกสัมพีนคร</c:v>
                </c:pt>
                <c:pt idx="10">
                  <c:v>ไทรงาม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0.00</c:formatCode>
                <c:ptCount val="12"/>
                <c:pt idx="0">
                  <c:v>5.4637250155612422</c:v>
                </c:pt>
                <c:pt idx="1">
                  <c:v>7.6769690927218344</c:v>
                </c:pt>
                <c:pt idx="2">
                  <c:v>10.95946221226319</c:v>
                </c:pt>
                <c:pt idx="3">
                  <c:v>8.3242457288258809</c:v>
                </c:pt>
                <c:pt idx="4">
                  <c:v>12.571428571428571</c:v>
                </c:pt>
                <c:pt idx="5">
                  <c:v>7.0016939582156974</c:v>
                </c:pt>
                <c:pt idx="6">
                  <c:v>9.6398690432884688</c:v>
                </c:pt>
                <c:pt idx="7">
                  <c:v>6.5484311050477491</c:v>
                </c:pt>
                <c:pt idx="8">
                  <c:v>10.759831256364253</c:v>
                </c:pt>
                <c:pt idx="9">
                  <c:v>2.9226361031518624</c:v>
                </c:pt>
                <c:pt idx="10">
                  <c:v>12.71870794078062</c:v>
                </c:pt>
                <c:pt idx="11">
                  <c:v>8.8642847439206633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2502272"/>
        <c:axId val="290894592"/>
        <c:axId val="0"/>
      </c:bar3DChart>
      <c:catAx>
        <c:axId val="262502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290894592"/>
        <c:crosses val="autoZero"/>
        <c:auto val="1"/>
        <c:lblAlgn val="ctr"/>
        <c:lblOffset val="100"/>
        <c:noMultiLvlLbl val="0"/>
      </c:catAx>
      <c:valAx>
        <c:axId val="29089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262502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2553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184.25231729097257</c:v>
                </c:pt>
                <c:pt idx="1">
                  <c:v>105.95922532033043</c:v>
                </c:pt>
                <c:pt idx="2">
                  <c:v>104.9017737936296</c:v>
                </c:pt>
                <c:pt idx="3">
                  <c:v>104.65138009007494</c:v>
                </c:pt>
                <c:pt idx="4">
                  <c:v>116.33954723385618</c:v>
                </c:pt>
                <c:pt idx="5">
                  <c:v>44.450817321479782</c:v>
                </c:pt>
                <c:pt idx="6">
                  <c:v>61.172152553937366</c:v>
                </c:pt>
                <c:pt idx="7">
                  <c:v>147.3187978786093</c:v>
                </c:pt>
                <c:pt idx="8">
                  <c:v>42.968104445546189</c:v>
                </c:pt>
                <c:pt idx="9">
                  <c:v>215.84368373220235</c:v>
                </c:pt>
                <c:pt idx="10">
                  <c:v>3.5389461018508688</c:v>
                </c:pt>
                <c:pt idx="11" formatCode="0.00">
                  <c:v>119.79210362360799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0">
                  <c:v>238.12111104286652</c:v>
                </c:pt>
                <c:pt idx="1">
                  <c:v>88.431229980152096</c:v>
                </c:pt>
                <c:pt idx="2">
                  <c:v>160</c:v>
                </c:pt>
                <c:pt idx="3">
                  <c:v>95.562884125318547</c:v>
                </c:pt>
                <c:pt idx="4">
                  <c:v>953.86224742608601</c:v>
                </c:pt>
                <c:pt idx="5">
                  <c:v>55.730208631037442</c:v>
                </c:pt>
                <c:pt idx="6">
                  <c:v>82.302591355876402</c:v>
                </c:pt>
                <c:pt idx="7">
                  <c:v>195.94479468393251</c:v>
                </c:pt>
                <c:pt idx="8">
                  <c:v>42.795536096388716</c:v>
                </c:pt>
                <c:pt idx="9">
                  <c:v>346.24457803820104</c:v>
                </c:pt>
                <c:pt idx="10">
                  <c:v>0</c:v>
                </c:pt>
                <c:pt idx="11">
                  <c:v>229.8869573242205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0">
                  <c:v>325.27070536602383</c:v>
                </c:pt>
                <c:pt idx="1">
                  <c:v>150.79411707106908</c:v>
                </c:pt>
                <c:pt idx="2">
                  <c:v>147.12163637226519</c:v>
                </c:pt>
                <c:pt idx="3">
                  <c:v>107.80773410931529</c:v>
                </c:pt>
                <c:pt idx="4">
                  <c:v>211.75079406547775</c:v>
                </c:pt>
                <c:pt idx="5">
                  <c:v>108.08504586503591</c:v>
                </c:pt>
                <c:pt idx="6">
                  <c:v>89.210254483989104</c:v>
                </c:pt>
                <c:pt idx="7">
                  <c:v>254.75543478260869</c:v>
                </c:pt>
                <c:pt idx="8">
                  <c:v>98.512461826421045</c:v>
                </c:pt>
                <c:pt idx="9">
                  <c:v>395.34025618048599</c:v>
                </c:pt>
                <c:pt idx="10">
                  <c:v>3.5159271499894524</c:v>
                </c:pt>
                <c:pt idx="11">
                  <c:v>194.76190803444413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Sheet1!$E$2:$E$13</c:f>
              <c:numCache>
                <c:formatCode>0</c:formatCode>
                <c:ptCount val="12"/>
                <c:pt idx="0">
                  <c:v>345.80554124369309</c:v>
                </c:pt>
                <c:pt idx="1">
                  <c:v>224.88755622188904</c:v>
                </c:pt>
                <c:pt idx="2">
                  <c:v>159.73388663834271</c:v>
                </c:pt>
                <c:pt idx="3">
                  <c:v>137.13010336772621</c:v>
                </c:pt>
                <c:pt idx="4">
                  <c:v>1615.5713247684864</c:v>
                </c:pt>
                <c:pt idx="5">
                  <c:v>105.80748997809337</c:v>
                </c:pt>
                <c:pt idx="6">
                  <c:v>107.81078107810781</c:v>
                </c:pt>
                <c:pt idx="7">
                  <c:v>363.84255540329821</c:v>
                </c:pt>
                <c:pt idx="8">
                  <c:v>120.18027040560841</c:v>
                </c:pt>
                <c:pt idx="9">
                  <c:v>258.02752293577981</c:v>
                </c:pt>
                <c:pt idx="10">
                  <c:v>3.2523498227469347</c:v>
                </c:pt>
                <c:pt idx="11" formatCode="0.00">
                  <c:v>341.36425384629376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Sheet1!$F$2:$F$13</c:f>
              <c:numCache>
                <c:formatCode>0</c:formatCode>
                <c:ptCount val="12"/>
                <c:pt idx="0">
                  <c:v>321.744306749251</c:v>
                </c:pt>
                <c:pt idx="1">
                  <c:v>446.20966951064037</c:v>
                </c:pt>
                <c:pt idx="2">
                  <c:v>132.00688731585996</c:v>
                </c:pt>
                <c:pt idx="3">
                  <c:v>141.52746355926075</c:v>
                </c:pt>
                <c:pt idx="4">
                  <c:v>2327.127659574468</c:v>
                </c:pt>
                <c:pt idx="5">
                  <c:v>92.139447767506496</c:v>
                </c:pt>
                <c:pt idx="6">
                  <c:v>101.8774559743851</c:v>
                </c:pt>
                <c:pt idx="7">
                  <c:v>304.50669914738125</c:v>
                </c:pt>
                <c:pt idx="8">
                  <c:v>170.34359549628152</c:v>
                </c:pt>
                <c:pt idx="9">
                  <c:v>286.71551449506211</c:v>
                </c:pt>
                <c:pt idx="10">
                  <c:v>11.235113474646093</c:v>
                </c:pt>
                <c:pt idx="11">
                  <c:v>388.63934206799087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008960"/>
        <c:axId val="154076288"/>
        <c:axId val="0"/>
      </c:bar3DChart>
      <c:catAx>
        <c:axId val="154008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54076288"/>
        <c:crosses val="autoZero"/>
        <c:auto val="1"/>
        <c:lblAlgn val="ctr"/>
        <c:lblOffset val="100"/>
        <c:noMultiLvlLbl val="0"/>
      </c:catAx>
      <c:valAx>
        <c:axId val="1540762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54008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th-TH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815592495382521E-2"/>
          <c:y val="4.2491285098938548E-2"/>
          <c:w val="0.85633712452610089"/>
          <c:h val="0.579713300017737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2553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12.723305797586342</c:v>
                </c:pt>
                <c:pt idx="1">
                  <c:v>5.8866236289072464</c:v>
                </c:pt>
                <c:pt idx="2">
                  <c:v>14.304787335494945</c:v>
                </c:pt>
                <c:pt idx="3">
                  <c:v>8.4094859000953068</c:v>
                </c:pt>
                <c:pt idx="4">
                  <c:v>12.318305001231831</c:v>
                </c:pt>
                <c:pt idx="5">
                  <c:v>20.07456266131345</c:v>
                </c:pt>
                <c:pt idx="6">
                  <c:v>9.4111003929134416</c:v>
                </c:pt>
                <c:pt idx="7">
                  <c:v>8.4182170216348169</c:v>
                </c:pt>
                <c:pt idx="8">
                  <c:v>6.6104776070071063</c:v>
                </c:pt>
                <c:pt idx="9">
                  <c:v>3.78673129354741</c:v>
                </c:pt>
                <c:pt idx="10">
                  <c:v>0</c:v>
                </c:pt>
                <c:pt idx="11" formatCode="General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0">
                  <c:v>19.370963398328428</c:v>
                </c:pt>
                <c:pt idx="1">
                  <c:v>27.511938216047319</c:v>
                </c:pt>
                <c:pt idx="2">
                  <c:v>26.93069306930693</c:v>
                </c:pt>
                <c:pt idx="3">
                  <c:v>14.9902563333833</c:v>
                </c:pt>
                <c:pt idx="4">
                  <c:v>15.140670594064858</c:v>
                </c:pt>
                <c:pt idx="5">
                  <c:v>17.147756501857675</c:v>
                </c:pt>
                <c:pt idx="6">
                  <c:v>23.515026101678973</c:v>
                </c:pt>
                <c:pt idx="7">
                  <c:v>25.558016697904243</c:v>
                </c:pt>
                <c:pt idx="8">
                  <c:v>19.751785890640946</c:v>
                </c:pt>
                <c:pt idx="9">
                  <c:v>26.63419831063085</c:v>
                </c:pt>
                <c:pt idx="10">
                  <c:v>31.78976369608986</c:v>
                </c:pt>
                <c:pt idx="11" formatCode="General">
                  <c:v>20.52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0">
                  <c:v>22.156120510439305</c:v>
                </c:pt>
                <c:pt idx="1">
                  <c:v>27.417112194739833</c:v>
                </c:pt>
                <c:pt idx="2">
                  <c:v>20.565390030531695</c:v>
                </c:pt>
                <c:pt idx="3">
                  <c:v>19.282684149633628</c:v>
                </c:pt>
                <c:pt idx="4">
                  <c:v>31.625118594194728</c:v>
                </c:pt>
                <c:pt idx="5">
                  <c:v>14.221716561188936</c:v>
                </c:pt>
                <c:pt idx="6">
                  <c:v>30.519297586627854</c:v>
                </c:pt>
                <c:pt idx="7">
                  <c:v>25.475543478260871</c:v>
                </c:pt>
                <c:pt idx="8">
                  <c:v>32.837487275473684</c:v>
                </c:pt>
                <c:pt idx="9">
                  <c:v>31.62722049443888</c:v>
                </c:pt>
                <c:pt idx="10">
                  <c:v>7.0318542999789049</c:v>
                </c:pt>
                <c:pt idx="11" formatCode="General">
                  <c:v>22.82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Sheet1!$E$2:$E$13</c:f>
              <c:numCache>
                <c:formatCode>0</c:formatCode>
                <c:ptCount val="12"/>
                <c:pt idx="0">
                  <c:v>19.030908981196532</c:v>
                </c:pt>
                <c:pt idx="1">
                  <c:v>22.286154220187203</c:v>
                </c:pt>
                <c:pt idx="2">
                  <c:v>19.760893192372293</c:v>
                </c:pt>
                <c:pt idx="3">
                  <c:v>31.208920076792857</c:v>
                </c:pt>
                <c:pt idx="4">
                  <c:v>24.736020283536632</c:v>
                </c:pt>
                <c:pt idx="5">
                  <c:v>20.863448728074751</c:v>
                </c:pt>
                <c:pt idx="6">
                  <c:v>22.002200220022001</c:v>
                </c:pt>
                <c:pt idx="7">
                  <c:v>18.900911969002504</c:v>
                </c:pt>
                <c:pt idx="8">
                  <c:v>26.706726756801871</c:v>
                </c:pt>
                <c:pt idx="9">
                  <c:v>8.1913499344692013</c:v>
                </c:pt>
                <c:pt idx="10">
                  <c:v>29.27114840472241</c:v>
                </c:pt>
                <c:pt idx="11" formatCode="General">
                  <c:v>22.38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Sheet1!$F$2:$F$13</c:f>
              <c:numCache>
                <c:formatCode>0</c:formatCode>
                <c:ptCount val="12"/>
                <c:pt idx="0">
                  <c:v>8.86</c:v>
                </c:pt>
                <c:pt idx="1">
                  <c:v>14.71</c:v>
                </c:pt>
                <c:pt idx="2">
                  <c:v>7.65</c:v>
                </c:pt>
                <c:pt idx="3">
                  <c:v>18.59</c:v>
                </c:pt>
                <c:pt idx="4">
                  <c:v>19.559999999999999</c:v>
                </c:pt>
                <c:pt idx="5">
                  <c:v>9.06</c:v>
                </c:pt>
                <c:pt idx="6">
                  <c:v>16.98</c:v>
                </c:pt>
                <c:pt idx="7">
                  <c:v>22.15</c:v>
                </c:pt>
                <c:pt idx="8">
                  <c:v>8.31</c:v>
                </c:pt>
                <c:pt idx="9">
                  <c:v>13.65</c:v>
                </c:pt>
                <c:pt idx="10">
                  <c:v>3.75</c:v>
                </c:pt>
                <c:pt idx="11">
                  <c:v>12.3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190208"/>
        <c:axId val="154191744"/>
        <c:axId val="0"/>
      </c:bar3DChart>
      <c:catAx>
        <c:axId val="154190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54191744"/>
        <c:crosses val="autoZero"/>
        <c:auto val="1"/>
        <c:lblAlgn val="ctr"/>
        <c:lblOffset val="100"/>
        <c:noMultiLvlLbl val="0"/>
      </c:catAx>
      <c:valAx>
        <c:axId val="15419174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54190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th-TH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พ.ศ.2553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16.493174182056368</c:v>
                </c:pt>
                <c:pt idx="1">
                  <c:v>33.35753389714106</c:v>
                </c:pt>
                <c:pt idx="2">
                  <c:v>14.304787335494945</c:v>
                </c:pt>
                <c:pt idx="3">
                  <c:v>15.884584477957803</c:v>
                </c:pt>
                <c:pt idx="4">
                  <c:v>19.161807779693959</c:v>
                </c:pt>
                <c:pt idx="5">
                  <c:v>21.50845999426441</c:v>
                </c:pt>
                <c:pt idx="6">
                  <c:v>23.527750982283603</c:v>
                </c:pt>
                <c:pt idx="7">
                  <c:v>21.045542554087046</c:v>
                </c:pt>
                <c:pt idx="8">
                  <c:v>13.220955214014213</c:v>
                </c:pt>
                <c:pt idx="9">
                  <c:v>26.507119054831868</c:v>
                </c:pt>
                <c:pt idx="10">
                  <c:v>17.694730509254345</c:v>
                </c:pt>
                <c:pt idx="11">
                  <c:v>18.979690355979223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พ.ศ.2554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</c:v>
                </c:pt>
              </c:strCache>
            </c:strRef>
          </c:cat>
          <c:val>
            <c:numRef>
              <c:f>Sheet1!$C$2:$C$13</c:f>
              <c:numCache>
                <c:formatCode>0.00</c:formatCode>
                <c:ptCount val="12"/>
                <c:pt idx="0">
                  <c:v>36.852076709015058</c:v>
                </c:pt>
                <c:pt idx="1">
                  <c:v>39.302768880067603</c:v>
                </c:pt>
                <c:pt idx="2">
                  <c:v>30.099009900990097</c:v>
                </c:pt>
                <c:pt idx="3">
                  <c:v>32.791185729275973</c:v>
                </c:pt>
                <c:pt idx="4">
                  <c:v>31.657765787590154</c:v>
                </c:pt>
                <c:pt idx="5">
                  <c:v>31.437553586739067</c:v>
                </c:pt>
                <c:pt idx="6">
                  <c:v>30.569533932182665</c:v>
                </c:pt>
                <c:pt idx="7">
                  <c:v>12.779008348952122</c:v>
                </c:pt>
                <c:pt idx="8">
                  <c:v>29.627678835961419</c:v>
                </c:pt>
                <c:pt idx="9">
                  <c:v>38.048854729472644</c:v>
                </c:pt>
                <c:pt idx="10">
                  <c:v>24.725371763625446</c:v>
                </c:pt>
                <c:pt idx="11">
                  <c:v>32.919702097356918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พ.ศ.2555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</c:v>
                </c:pt>
              </c:strCache>
            </c:strRef>
          </c:cat>
          <c:val>
            <c:numRef>
              <c:f>Sheet1!$D$2:$D$13</c:f>
              <c:numCache>
                <c:formatCode>0.00</c:formatCode>
                <c:ptCount val="12"/>
                <c:pt idx="0">
                  <c:v>30.170036439747136</c:v>
                </c:pt>
                <c:pt idx="1">
                  <c:v>33.292207665041225</c:v>
                </c:pt>
                <c:pt idx="2">
                  <c:v>36.384920823248379</c:v>
                </c:pt>
                <c:pt idx="3">
                  <c:v>20.159169792798792</c:v>
                </c:pt>
                <c:pt idx="4">
                  <c:v>53.625201094504106</c:v>
                </c:pt>
                <c:pt idx="5">
                  <c:v>31.287776434615658</c:v>
                </c:pt>
                <c:pt idx="6">
                  <c:v>23.476382758944503</c:v>
                </c:pt>
                <c:pt idx="7">
                  <c:v>8.491847826086957</c:v>
                </c:pt>
                <c:pt idx="8">
                  <c:v>16.418743637736842</c:v>
                </c:pt>
                <c:pt idx="9">
                  <c:v>31.62722049443888</c:v>
                </c:pt>
                <c:pt idx="10">
                  <c:v>24.611490049926164</c:v>
                </c:pt>
                <c:pt idx="11">
                  <c:v>29.96337046683756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พ.ศ.2556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</c:v>
                </c:pt>
              </c:strCache>
            </c:strRef>
          </c:cat>
          <c:val>
            <c:numRef>
              <c:f>Sheet1!$E$2:$E$13</c:f>
              <c:numCache>
                <c:formatCode>0.00</c:formatCode>
                <c:ptCount val="12"/>
                <c:pt idx="0">
                  <c:v>28.77844772766305</c:v>
                </c:pt>
                <c:pt idx="1">
                  <c:v>34.442238340289315</c:v>
                </c:pt>
                <c:pt idx="2">
                  <c:v>44.462009682837667</c:v>
                </c:pt>
                <c:pt idx="3">
                  <c:v>26.480295822733336</c:v>
                </c:pt>
                <c:pt idx="4">
                  <c:v>61.840050708841581</c:v>
                </c:pt>
                <c:pt idx="5">
                  <c:v>46.197636469308378</c:v>
                </c:pt>
                <c:pt idx="6">
                  <c:v>13.201320132013201</c:v>
                </c:pt>
                <c:pt idx="7">
                  <c:v>9.4504559845012519</c:v>
                </c:pt>
                <c:pt idx="8">
                  <c:v>50.075112669003502</c:v>
                </c:pt>
                <c:pt idx="9">
                  <c:v>20.478374836173</c:v>
                </c:pt>
                <c:pt idx="10">
                  <c:v>32.523498227469346</c:v>
                </c:pt>
                <c:pt idx="11">
                  <c:v>33.996522001905483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พ.ศ.2557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</c:v>
                </c:pt>
              </c:strCache>
            </c:strRef>
          </c:cat>
          <c:val>
            <c:numRef>
              <c:f>Sheet1!$F$2:$F$13</c:f>
              <c:numCache>
                <c:formatCode>0.00</c:formatCode>
                <c:ptCount val="12"/>
                <c:pt idx="0">
                  <c:v>9.3473116639690659</c:v>
                </c:pt>
                <c:pt idx="1">
                  <c:v>0</c:v>
                </c:pt>
                <c:pt idx="2">
                  <c:v>17.218289649894778</c:v>
                </c:pt>
                <c:pt idx="3">
                  <c:v>7.2313302548527387</c:v>
                </c:pt>
                <c:pt idx="4">
                  <c:v>3.9111389236545682</c:v>
                </c:pt>
                <c:pt idx="5">
                  <c:v>12.083862002295934</c:v>
                </c:pt>
                <c:pt idx="6">
                  <c:v>4.8513074273516716</c:v>
                </c:pt>
                <c:pt idx="7">
                  <c:v>16.609456317129887</c:v>
                </c:pt>
                <c:pt idx="8">
                  <c:v>12.46416552411816</c:v>
                </c:pt>
                <c:pt idx="9">
                  <c:v>13.6531197378601</c:v>
                </c:pt>
                <c:pt idx="10">
                  <c:v>7.490075649764063</c:v>
                </c:pt>
                <c:pt idx="11">
                  <c:v>9.0272654545228157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378048"/>
        <c:axId val="190433920"/>
        <c:axId val="0"/>
      </c:bar3DChart>
      <c:catAx>
        <c:axId val="17737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190433920"/>
        <c:crosses val="autoZero"/>
        <c:auto val="1"/>
        <c:lblAlgn val="ctr"/>
        <c:lblOffset val="100"/>
        <c:noMultiLvlLbl val="0"/>
      </c:catAx>
      <c:valAx>
        <c:axId val="1904339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737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762.08204784155498</c:v>
                </c:pt>
                <c:pt idx="1">
                  <c:v>257.43313616444277</c:v>
                </c:pt>
                <c:pt idx="2">
                  <c:v>218.61386138613861</c:v>
                </c:pt>
                <c:pt idx="3">
                  <c:v>259.51881277169838</c:v>
                </c:pt>
                <c:pt idx="4">
                  <c:v>302.81341188129716</c:v>
                </c:pt>
                <c:pt idx="5">
                  <c:v>188.6253215204344</c:v>
                </c:pt>
                <c:pt idx="6">
                  <c:v>223.39274796595024</c:v>
                </c:pt>
                <c:pt idx="7">
                  <c:v>285.3978531265974</c:v>
                </c:pt>
                <c:pt idx="8">
                  <c:v>213.97768048194357</c:v>
                </c:pt>
                <c:pt idx="9">
                  <c:v>247.31755574157219</c:v>
                </c:pt>
                <c:pt idx="10">
                  <c:v>10.596587898696619</c:v>
                </c:pt>
                <c:pt idx="11">
                  <c:v>386.49658613047495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0.00</c:formatCode>
                <c:ptCount val="12"/>
                <c:pt idx="0">
                  <c:v>840.51835893858038</c:v>
                </c:pt>
                <c:pt idx="1">
                  <c:v>274.17112194739832</c:v>
                </c:pt>
                <c:pt idx="2">
                  <c:v>221.47343109803364</c:v>
                </c:pt>
                <c:pt idx="3">
                  <c:v>285.73431967184376</c:v>
                </c:pt>
                <c:pt idx="4">
                  <c:v>341.00127875479535</c:v>
                </c:pt>
                <c:pt idx="5">
                  <c:v>183.46014363933728</c:v>
                </c:pt>
                <c:pt idx="6">
                  <c:v>187.81106207155602</c:v>
                </c:pt>
                <c:pt idx="7">
                  <c:v>301.46059782608694</c:v>
                </c:pt>
                <c:pt idx="8">
                  <c:v>295.53738547926315</c:v>
                </c:pt>
                <c:pt idx="9">
                  <c:v>390.06905276474617</c:v>
                </c:pt>
                <c:pt idx="10">
                  <c:v>21.095562899936713</c:v>
                </c:pt>
                <c:pt idx="11">
                  <c:v>424.29781940884192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Sheet1!$D$2:$D$13</c:f>
              <c:numCache>
                <c:formatCode>0.00</c:formatCode>
                <c:ptCount val="12"/>
                <c:pt idx="0">
                  <c:v>945.04708989551568</c:v>
                </c:pt>
                <c:pt idx="1">
                  <c:v>344.42238340289316</c:v>
                </c:pt>
                <c:pt idx="2">
                  <c:v>256.89161150083982</c:v>
                </c:pt>
                <c:pt idx="3">
                  <c:v>373.56131607070239</c:v>
                </c:pt>
                <c:pt idx="4">
                  <c:v>429.78835242644897</c:v>
                </c:pt>
                <c:pt idx="5">
                  <c:v>257.81261642549515</c:v>
                </c:pt>
                <c:pt idx="6">
                  <c:v>283.8283828382838</c:v>
                </c:pt>
                <c:pt idx="7">
                  <c:v>411.09483532580447</c:v>
                </c:pt>
                <c:pt idx="8">
                  <c:v>247.0372225004173</c:v>
                </c:pt>
                <c:pt idx="9">
                  <c:v>278.50589777195285</c:v>
                </c:pt>
                <c:pt idx="10">
                  <c:v>19.514098936481609</c:v>
                </c:pt>
                <c:pt idx="11">
                  <c:v>499.73488308973822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745.81707803037386</c:v>
                </c:pt>
                <c:pt idx="1">
                  <c:v>316.26949102677258</c:v>
                </c:pt>
                <c:pt idx="2">
                  <c:v>269.75320451501818</c:v>
                </c:pt>
                <c:pt idx="3">
                  <c:v>279.95578558072748</c:v>
                </c:pt>
                <c:pt idx="4">
                  <c:v>416.53629536921153</c:v>
                </c:pt>
                <c:pt idx="5">
                  <c:v>235.63530904477071</c:v>
                </c:pt>
                <c:pt idx="6">
                  <c:v>252.26798622228691</c:v>
                </c:pt>
                <c:pt idx="7">
                  <c:v>548.11205846528628</c:v>
                </c:pt>
                <c:pt idx="8">
                  <c:v>332.37774730981761</c:v>
                </c:pt>
                <c:pt idx="9">
                  <c:v>314.0217539707823</c:v>
                </c:pt>
                <c:pt idx="10">
                  <c:v>142.31143734551719</c:v>
                </c:pt>
                <c:pt idx="11">
                  <c:v>438.28930206786634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310464"/>
        <c:axId val="191340928"/>
        <c:axId val="0"/>
      </c:bar3DChart>
      <c:catAx>
        <c:axId val="191310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91340928"/>
        <c:crosses val="autoZero"/>
        <c:auto val="1"/>
        <c:lblAlgn val="ctr"/>
        <c:lblOffset val="100"/>
        <c:noMultiLvlLbl val="0"/>
      </c:catAx>
      <c:valAx>
        <c:axId val="1913409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91310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พ.ศ.2554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36.379614187104607</c:v>
                </c:pt>
                <c:pt idx="1">
                  <c:v>39.302768880067603</c:v>
                </c:pt>
                <c:pt idx="2">
                  <c:v>39.603960396039604</c:v>
                </c:pt>
                <c:pt idx="3">
                  <c:v>30.917403687603059</c:v>
                </c:pt>
                <c:pt idx="4">
                  <c:v>56.433408577878104</c:v>
                </c:pt>
                <c:pt idx="5">
                  <c:v>37.153472420691628</c:v>
                </c:pt>
                <c:pt idx="6">
                  <c:v>18.812020881343177</c:v>
                </c:pt>
                <c:pt idx="7">
                  <c:v>25.558016697904243</c:v>
                </c:pt>
                <c:pt idx="8">
                  <c:v>49.379464726602365</c:v>
                </c:pt>
                <c:pt idx="9">
                  <c:v>30.439083783578113</c:v>
                </c:pt>
                <c:pt idx="10">
                  <c:v>31.78976369608986</c:v>
                </c:pt>
                <c:pt idx="11">
                  <c:v>36.914142937621989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พ.ศ.2555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</c:v>
                </c:pt>
              </c:strCache>
            </c:strRef>
          </c:cat>
          <c:val>
            <c:numRef>
              <c:f>Sheet1!$C$2:$C$13</c:f>
              <c:numCache>
                <c:formatCode>0.00</c:formatCode>
                <c:ptCount val="12"/>
                <c:pt idx="0">
                  <c:v>45.726461478991752</c:v>
                </c:pt>
                <c:pt idx="1">
                  <c:v>74.417875957150969</c:v>
                </c:pt>
                <c:pt idx="2">
                  <c:v>55.368357774508411</c:v>
                </c:pt>
                <c:pt idx="3">
                  <c:v>30.676997510780772</c:v>
                </c:pt>
                <c:pt idx="4">
                  <c:v>67.375252657197464</c:v>
                </c:pt>
                <c:pt idx="5">
                  <c:v>38.398634715210129</c:v>
                </c:pt>
                <c:pt idx="6">
                  <c:v>28.171659310733403</c:v>
                </c:pt>
                <c:pt idx="7">
                  <c:v>12.737771739130435</c:v>
                </c:pt>
                <c:pt idx="8">
                  <c:v>52.539979640757892</c:v>
                </c:pt>
                <c:pt idx="9">
                  <c:v>52.712034157398136</c:v>
                </c:pt>
                <c:pt idx="10">
                  <c:v>38.675198649883974</c:v>
                </c:pt>
                <c:pt idx="11">
                  <c:v>45.76973562136196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พ.ศ.2556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</c:v>
                </c:pt>
              </c:strCache>
            </c:strRef>
          </c:cat>
          <c:val>
            <c:numRef>
              <c:f>Sheet1!$D$2:$D$13</c:f>
              <c:numCache>
                <c:formatCode>0.00</c:formatCode>
                <c:ptCount val="12"/>
                <c:pt idx="0">
                  <c:v>43.631840103231077</c:v>
                </c:pt>
                <c:pt idx="1">
                  <c:v>46.598322460391429</c:v>
                </c:pt>
                <c:pt idx="2">
                  <c:v>39.521786384744587</c:v>
                </c:pt>
                <c:pt idx="3">
                  <c:v>49.177692242219052</c:v>
                </c:pt>
                <c:pt idx="4">
                  <c:v>58.748048173399503</c:v>
                </c:pt>
                <c:pt idx="5">
                  <c:v>56.62936083334575</c:v>
                </c:pt>
                <c:pt idx="6">
                  <c:v>17.601760176017603</c:v>
                </c:pt>
                <c:pt idx="7">
                  <c:v>42.527051930255638</c:v>
                </c:pt>
                <c:pt idx="8">
                  <c:v>66.76681689200467</c:v>
                </c:pt>
                <c:pt idx="9">
                  <c:v>32.765399737876805</c:v>
                </c:pt>
                <c:pt idx="10">
                  <c:v>39.028197872963219</c:v>
                </c:pt>
                <c:pt idx="11">
                  <c:v>45.608502767988426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พ.ศ.2557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เมืองกำแพงเพชร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</c:v>
                </c:pt>
              </c:strCache>
            </c:strRef>
          </c:cat>
          <c:val>
            <c:numRef>
              <c:f>Sheet1!$E$2:$E$13</c:f>
              <c:numCache>
                <c:formatCode>0.00</c:formatCode>
                <c:ptCount val="12"/>
                <c:pt idx="0">
                  <c:v>12.791058066483984</c:v>
                </c:pt>
                <c:pt idx="1">
                  <c:v>19.613611846621556</c:v>
                </c:pt>
                <c:pt idx="2">
                  <c:v>21.044576238760282</c:v>
                </c:pt>
                <c:pt idx="3">
                  <c:v>18.594849226764186</c:v>
                </c:pt>
                <c:pt idx="4">
                  <c:v>37.155819774718395</c:v>
                </c:pt>
                <c:pt idx="5">
                  <c:v>10.573379252008943</c:v>
                </c:pt>
                <c:pt idx="6">
                  <c:v>16.979575995730851</c:v>
                </c:pt>
                <c:pt idx="7">
                  <c:v>16.609456317129887</c:v>
                </c:pt>
                <c:pt idx="8">
                  <c:v>8.3094436827454405</c:v>
                </c:pt>
                <c:pt idx="9">
                  <c:v>9.1020798252400681</c:v>
                </c:pt>
                <c:pt idx="10">
                  <c:v>3.7450378248820315</c:v>
                </c:pt>
                <c:pt idx="11">
                  <c:v>16.186820815006428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081152"/>
        <c:axId val="50091136"/>
        <c:axId val="0"/>
      </c:bar3DChart>
      <c:catAx>
        <c:axId val="50081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50091136"/>
        <c:crosses val="autoZero"/>
        <c:auto val="1"/>
        <c:lblAlgn val="ctr"/>
        <c:lblOffset val="100"/>
        <c:noMultiLvlLbl val="0"/>
      </c:catAx>
      <c:valAx>
        <c:axId val="500911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0081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119.53</c:v>
                </c:pt>
                <c:pt idx="1">
                  <c:v>64.849999999999994</c:v>
                </c:pt>
                <c:pt idx="2">
                  <c:v>34.85</c:v>
                </c:pt>
                <c:pt idx="3">
                  <c:v>31.85</c:v>
                </c:pt>
                <c:pt idx="4">
                  <c:v>74.33</c:v>
                </c:pt>
                <c:pt idx="5">
                  <c:v>60.02</c:v>
                </c:pt>
                <c:pt idx="6">
                  <c:v>37.619999999999997</c:v>
                </c:pt>
                <c:pt idx="7">
                  <c:v>51.12</c:v>
                </c:pt>
                <c:pt idx="8">
                  <c:v>52.67</c:v>
                </c:pt>
                <c:pt idx="9">
                  <c:v>72.290000000000006</c:v>
                </c:pt>
                <c:pt idx="10">
                  <c:v>0</c:v>
                </c:pt>
                <c:pt idx="11">
                  <c:v>69.010000000000005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142.84</c:v>
                </c:pt>
                <c:pt idx="1">
                  <c:v>72.459999999999994</c:v>
                </c:pt>
                <c:pt idx="2">
                  <c:v>31.64</c:v>
                </c:pt>
                <c:pt idx="3">
                  <c:v>37.69</c:v>
                </c:pt>
                <c:pt idx="4">
                  <c:v>71.5</c:v>
                </c:pt>
                <c:pt idx="5">
                  <c:v>61.15</c:v>
                </c:pt>
                <c:pt idx="6">
                  <c:v>46.95</c:v>
                </c:pt>
                <c:pt idx="7">
                  <c:v>50.95</c:v>
                </c:pt>
                <c:pt idx="8">
                  <c:v>45.97</c:v>
                </c:pt>
                <c:pt idx="9">
                  <c:v>121.24</c:v>
                </c:pt>
                <c:pt idx="10">
                  <c:v>3.52</c:v>
                </c:pt>
                <c:pt idx="11">
                  <c:v>78.069999999999993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168.49</c:v>
                </c:pt>
                <c:pt idx="1">
                  <c:v>72.94</c:v>
                </c:pt>
                <c:pt idx="2">
                  <c:v>46.11</c:v>
                </c:pt>
                <c:pt idx="3">
                  <c:v>47.29</c:v>
                </c:pt>
                <c:pt idx="4">
                  <c:v>77.3</c:v>
                </c:pt>
                <c:pt idx="5">
                  <c:v>61.1</c:v>
                </c:pt>
                <c:pt idx="6">
                  <c:v>50.61</c:v>
                </c:pt>
                <c:pt idx="7">
                  <c:v>66.150000000000006</c:v>
                </c:pt>
                <c:pt idx="8">
                  <c:v>43.4</c:v>
                </c:pt>
                <c:pt idx="9">
                  <c:v>106.49</c:v>
                </c:pt>
                <c:pt idx="10">
                  <c:v>0</c:v>
                </c:pt>
                <c:pt idx="11">
                  <c:v>90.1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179.07</c:v>
                </c:pt>
                <c:pt idx="1">
                  <c:v>83.36</c:v>
                </c:pt>
                <c:pt idx="2">
                  <c:v>53.57</c:v>
                </c:pt>
                <c:pt idx="3">
                  <c:v>49.59</c:v>
                </c:pt>
                <c:pt idx="4">
                  <c:v>113.42</c:v>
                </c:pt>
                <c:pt idx="5">
                  <c:v>72.5</c:v>
                </c:pt>
                <c:pt idx="6">
                  <c:v>48.51</c:v>
                </c:pt>
                <c:pt idx="7">
                  <c:v>60.9</c:v>
                </c:pt>
                <c:pt idx="8">
                  <c:v>54.01</c:v>
                </c:pt>
                <c:pt idx="9">
                  <c:v>91.02</c:v>
                </c:pt>
                <c:pt idx="10">
                  <c:v>3.75</c:v>
                </c:pt>
                <c:pt idx="11">
                  <c:v>100.39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725184"/>
        <c:axId val="173726720"/>
        <c:axId val="0"/>
      </c:bar3DChart>
      <c:catAx>
        <c:axId val="17372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73726720"/>
        <c:crosses val="autoZero"/>
        <c:auto val="1"/>
        <c:lblAlgn val="ctr"/>
        <c:lblOffset val="100"/>
        <c:noMultiLvlLbl val="0"/>
      </c:catAx>
      <c:valAx>
        <c:axId val="17372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173725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28575">
      <a:solidFill>
        <a:schemeClr val="accent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3.78</c:v>
                </c:pt>
                <c:pt idx="1">
                  <c:v>1.97</c:v>
                </c:pt>
                <c:pt idx="2">
                  <c:v>3.17</c:v>
                </c:pt>
                <c:pt idx="3">
                  <c:v>0.94</c:v>
                </c:pt>
                <c:pt idx="4">
                  <c:v>9.6300000000000008</c:v>
                </c:pt>
                <c:pt idx="5">
                  <c:v>0</c:v>
                </c:pt>
                <c:pt idx="6">
                  <c:v>2.35</c:v>
                </c:pt>
                <c:pt idx="7">
                  <c:v>0</c:v>
                </c:pt>
                <c:pt idx="8">
                  <c:v>0</c:v>
                </c:pt>
                <c:pt idx="9">
                  <c:v>3.8</c:v>
                </c:pt>
                <c:pt idx="10">
                  <c:v>0</c:v>
                </c:pt>
                <c:pt idx="11">
                  <c:v>2.89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2.83</c:v>
                </c:pt>
                <c:pt idx="1">
                  <c:v>3.92</c:v>
                </c:pt>
                <c:pt idx="2">
                  <c:v>4.75</c:v>
                </c:pt>
                <c:pt idx="3">
                  <c:v>5.26</c:v>
                </c:pt>
                <c:pt idx="4">
                  <c:v>8.25</c:v>
                </c:pt>
                <c:pt idx="5">
                  <c:v>2.84</c:v>
                </c:pt>
                <c:pt idx="6">
                  <c:v>2.35</c:v>
                </c:pt>
                <c:pt idx="7">
                  <c:v>4.25</c:v>
                </c:pt>
                <c:pt idx="8">
                  <c:v>3.28</c:v>
                </c:pt>
                <c:pt idx="9">
                  <c:v>5.27</c:v>
                </c:pt>
                <c:pt idx="10">
                  <c:v>3.52</c:v>
                </c:pt>
                <c:pt idx="11">
                  <c:v>4.12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5.1100000000000003</c:v>
                </c:pt>
                <c:pt idx="1">
                  <c:v>2.0299999999999998</c:v>
                </c:pt>
                <c:pt idx="2">
                  <c:v>1.65</c:v>
                </c:pt>
                <c:pt idx="3">
                  <c:v>1.89</c:v>
                </c:pt>
                <c:pt idx="4">
                  <c:v>0</c:v>
                </c:pt>
                <c:pt idx="5">
                  <c:v>1.49</c:v>
                </c:pt>
                <c:pt idx="6">
                  <c:v>2.2000000000000002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9.76</c:v>
                </c:pt>
                <c:pt idx="11">
                  <c:v>2.8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0.98</c:v>
                </c:pt>
                <c:pt idx="1">
                  <c:v>2.4500000000000002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7.49</c:v>
                </c:pt>
                <c:pt idx="11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860992"/>
        <c:axId val="179885184"/>
        <c:axId val="0"/>
      </c:bar3DChart>
      <c:catAx>
        <c:axId val="179860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79885184"/>
        <c:crosses val="autoZero"/>
        <c:auto val="1"/>
        <c:lblAlgn val="ctr"/>
        <c:lblOffset val="100"/>
        <c:noMultiLvlLbl val="0"/>
      </c:catAx>
      <c:valAx>
        <c:axId val="17988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179860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28575">
      <a:solidFill>
        <a:schemeClr val="accent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72.760000000000005</c:v>
                </c:pt>
                <c:pt idx="1">
                  <c:v>51.09</c:v>
                </c:pt>
                <c:pt idx="2">
                  <c:v>38.020000000000003</c:v>
                </c:pt>
                <c:pt idx="3">
                  <c:v>14.05</c:v>
                </c:pt>
                <c:pt idx="4">
                  <c:v>48.17</c:v>
                </c:pt>
                <c:pt idx="5">
                  <c:v>60.02</c:v>
                </c:pt>
                <c:pt idx="6">
                  <c:v>16.46</c:v>
                </c:pt>
                <c:pt idx="7">
                  <c:v>42.6</c:v>
                </c:pt>
                <c:pt idx="8">
                  <c:v>13.17</c:v>
                </c:pt>
                <c:pt idx="9">
                  <c:v>26.63</c:v>
                </c:pt>
                <c:pt idx="10">
                  <c:v>7.06</c:v>
                </c:pt>
                <c:pt idx="11">
                  <c:v>44.9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68.349999999999994</c:v>
                </c:pt>
                <c:pt idx="1">
                  <c:v>29.38</c:v>
                </c:pt>
                <c:pt idx="2">
                  <c:v>33.22</c:v>
                </c:pt>
                <c:pt idx="3">
                  <c:v>23.67</c:v>
                </c:pt>
                <c:pt idx="4">
                  <c:v>41.25</c:v>
                </c:pt>
                <c:pt idx="5">
                  <c:v>28.44</c:v>
                </c:pt>
                <c:pt idx="6">
                  <c:v>18.78</c:v>
                </c:pt>
                <c:pt idx="7">
                  <c:v>33.97</c:v>
                </c:pt>
                <c:pt idx="8">
                  <c:v>13.13</c:v>
                </c:pt>
                <c:pt idx="9">
                  <c:v>42.17</c:v>
                </c:pt>
                <c:pt idx="10">
                  <c:v>0</c:v>
                </c:pt>
                <c:pt idx="11">
                  <c:v>39.31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58.02</c:v>
                </c:pt>
                <c:pt idx="1">
                  <c:v>28.36</c:v>
                </c:pt>
                <c:pt idx="2">
                  <c:v>34.58</c:v>
                </c:pt>
                <c:pt idx="3">
                  <c:v>16.079999999999998</c:v>
                </c:pt>
                <c:pt idx="4">
                  <c:v>32.47</c:v>
                </c:pt>
                <c:pt idx="5">
                  <c:v>28.31</c:v>
                </c:pt>
                <c:pt idx="6">
                  <c:v>19.8</c:v>
                </c:pt>
                <c:pt idx="7">
                  <c:v>28.35</c:v>
                </c:pt>
                <c:pt idx="8">
                  <c:v>16.690000000000001</c:v>
                </c:pt>
                <c:pt idx="9">
                  <c:v>57.34</c:v>
                </c:pt>
                <c:pt idx="10">
                  <c:v>0</c:v>
                </c:pt>
                <c:pt idx="11">
                  <c:v>35.119999999999997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48.7</c:v>
                </c:pt>
                <c:pt idx="1">
                  <c:v>41.68</c:v>
                </c:pt>
                <c:pt idx="2">
                  <c:v>49.74</c:v>
                </c:pt>
                <c:pt idx="3">
                  <c:v>16.53</c:v>
                </c:pt>
                <c:pt idx="4">
                  <c:v>25.42</c:v>
                </c:pt>
                <c:pt idx="5">
                  <c:v>21.15</c:v>
                </c:pt>
                <c:pt idx="6">
                  <c:v>19.41</c:v>
                </c:pt>
                <c:pt idx="7">
                  <c:v>5.54</c:v>
                </c:pt>
                <c:pt idx="8">
                  <c:v>29.08</c:v>
                </c:pt>
                <c:pt idx="9">
                  <c:v>40.96</c:v>
                </c:pt>
                <c:pt idx="10">
                  <c:v>0</c:v>
                </c:pt>
                <c:pt idx="11">
                  <c:v>32.68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8453632"/>
        <c:axId val="262218112"/>
        <c:axId val="0"/>
      </c:bar3DChart>
      <c:catAx>
        <c:axId val="208453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262218112"/>
        <c:crosses val="autoZero"/>
        <c:auto val="1"/>
        <c:lblAlgn val="ctr"/>
        <c:lblOffset val="100"/>
        <c:noMultiLvlLbl val="0"/>
      </c:catAx>
      <c:valAx>
        <c:axId val="26221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208453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28575">
      <a:solidFill>
        <a:schemeClr val="accent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3.31</c:v>
                </c:pt>
                <c:pt idx="1">
                  <c:v>0</c:v>
                </c:pt>
                <c:pt idx="2">
                  <c:v>0</c:v>
                </c:pt>
                <c:pt idx="3">
                  <c:v>1.87</c:v>
                </c:pt>
                <c:pt idx="4">
                  <c:v>4.13</c:v>
                </c:pt>
                <c:pt idx="5">
                  <c:v>0</c:v>
                </c:pt>
                <c:pt idx="6">
                  <c:v>0</c:v>
                </c:pt>
                <c:pt idx="7">
                  <c:v>4.26</c:v>
                </c:pt>
                <c:pt idx="8">
                  <c:v>6.58</c:v>
                </c:pt>
                <c:pt idx="9">
                  <c:v>0</c:v>
                </c:pt>
                <c:pt idx="10">
                  <c:v>0</c:v>
                </c:pt>
                <c:pt idx="11">
                  <c:v>2.0699999999999998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4.24</c:v>
                </c:pt>
                <c:pt idx="1">
                  <c:v>1.96</c:v>
                </c:pt>
                <c:pt idx="2">
                  <c:v>6.33</c:v>
                </c:pt>
                <c:pt idx="3">
                  <c:v>4.38</c:v>
                </c:pt>
                <c:pt idx="4">
                  <c:v>4.13</c:v>
                </c:pt>
                <c:pt idx="5">
                  <c:v>4.2699999999999996</c:v>
                </c:pt>
                <c:pt idx="6">
                  <c:v>0</c:v>
                </c:pt>
                <c:pt idx="7">
                  <c:v>4.25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1.39</c:v>
                </c:pt>
                <c:pt idx="1">
                  <c:v>4.05</c:v>
                </c:pt>
                <c:pt idx="2">
                  <c:v>4.9400000000000004</c:v>
                </c:pt>
                <c:pt idx="3">
                  <c:v>5.67</c:v>
                </c:pt>
                <c:pt idx="4">
                  <c:v>4.6399999999999997</c:v>
                </c:pt>
                <c:pt idx="5">
                  <c:v>7.45</c:v>
                </c:pt>
                <c:pt idx="6">
                  <c:v>6.6</c:v>
                </c:pt>
                <c:pt idx="7">
                  <c:v>0</c:v>
                </c:pt>
                <c:pt idx="8">
                  <c:v>6.68</c:v>
                </c:pt>
                <c:pt idx="9">
                  <c:v>12.29</c:v>
                </c:pt>
                <c:pt idx="10">
                  <c:v>0</c:v>
                </c:pt>
                <c:pt idx="11">
                  <c:v>4.2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1.48</c:v>
                </c:pt>
                <c:pt idx="1">
                  <c:v>7.36</c:v>
                </c:pt>
                <c:pt idx="2">
                  <c:v>1.91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4.1500000000000004</c:v>
                </c:pt>
                <c:pt idx="9">
                  <c:v>0</c:v>
                </c:pt>
                <c:pt idx="10">
                  <c:v>0</c:v>
                </c:pt>
                <c:pt idx="11">
                  <c:v>1.25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8497024"/>
        <c:axId val="348499328"/>
        <c:axId val="0"/>
      </c:bar3DChart>
      <c:catAx>
        <c:axId val="348497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348499328"/>
        <c:crosses val="autoZero"/>
        <c:auto val="1"/>
        <c:lblAlgn val="ctr"/>
        <c:lblOffset val="100"/>
        <c:noMultiLvlLbl val="0"/>
      </c:catAx>
      <c:valAx>
        <c:axId val="34849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348497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28575">
      <a:solidFill>
        <a:schemeClr val="accent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719933896233755E-2"/>
          <c:y val="5.7204170296867599E-2"/>
          <c:w val="0.83219075195348668"/>
          <c:h val="0.58641547138037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2554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79.846166202865959</c:v>
                </c:pt>
                <c:pt idx="1">
                  <c:v>13.75596910802366</c:v>
                </c:pt>
                <c:pt idx="2">
                  <c:v>25.346534653465348</c:v>
                </c:pt>
                <c:pt idx="3">
                  <c:v>21.548493479238495</c:v>
                </c:pt>
                <c:pt idx="4">
                  <c:v>42.669162583273689</c:v>
                </c:pt>
                <c:pt idx="5">
                  <c:v>27.15061446127465</c:v>
                </c:pt>
                <c:pt idx="6">
                  <c:v>28.218031322014767</c:v>
                </c:pt>
                <c:pt idx="7">
                  <c:v>34.07735559720566</c:v>
                </c:pt>
                <c:pt idx="8">
                  <c:v>19.751785890640946</c:v>
                </c:pt>
                <c:pt idx="9">
                  <c:v>64.683053040103488</c:v>
                </c:pt>
                <c:pt idx="10">
                  <c:v>0</c:v>
                </c:pt>
                <c:pt idx="11">
                  <c:v>42.423716510401384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Sheet1!$C$2:$C$13</c:f>
              <c:numCache>
                <c:formatCode>0.00</c:formatCode>
                <c:ptCount val="12"/>
                <c:pt idx="0">
                  <c:v>81.553379751191486</c:v>
                </c:pt>
                <c:pt idx="1">
                  <c:v>27.417112194739833</c:v>
                </c:pt>
                <c:pt idx="2">
                  <c:v>18.983436951260025</c:v>
                </c:pt>
                <c:pt idx="3">
                  <c:v>7.8883707884864842</c:v>
                </c:pt>
                <c:pt idx="4">
                  <c:v>26.125097969117384</c:v>
                </c:pt>
                <c:pt idx="5">
                  <c:v>19.91040318566451</c:v>
                </c:pt>
                <c:pt idx="6">
                  <c:v>18.781106207155602</c:v>
                </c:pt>
                <c:pt idx="7">
                  <c:v>25.475543478260871</c:v>
                </c:pt>
                <c:pt idx="8">
                  <c:v>13.134994910189473</c:v>
                </c:pt>
                <c:pt idx="9">
                  <c:v>63.254440988877761</c:v>
                </c:pt>
                <c:pt idx="10">
                  <c:v>0</c:v>
                </c:pt>
                <c:pt idx="11">
                  <c:v>37.24804310327054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2556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Sheet1!$D$2:$D$13</c:f>
              <c:numCache>
                <c:formatCode>0.00</c:formatCode>
                <c:ptCount val="12"/>
                <c:pt idx="0">
                  <c:v>92.833702347300161</c:v>
                </c:pt>
                <c:pt idx="1">
                  <c:v>42.546294420357391</c:v>
                </c:pt>
                <c:pt idx="2">
                  <c:v>26.347857589829726</c:v>
                </c:pt>
                <c:pt idx="3">
                  <c:v>16.077322463802382</c:v>
                </c:pt>
                <c:pt idx="4">
                  <c:v>58.748048173399503</c:v>
                </c:pt>
                <c:pt idx="5">
                  <c:v>20.863448728074751</c:v>
                </c:pt>
                <c:pt idx="6">
                  <c:v>28.602860286028601</c:v>
                </c:pt>
                <c:pt idx="7">
                  <c:v>51.977507914756885</c:v>
                </c:pt>
                <c:pt idx="8">
                  <c:v>10.015022533800702</c:v>
                </c:pt>
                <c:pt idx="9">
                  <c:v>53.243774574049802</c:v>
                </c:pt>
                <c:pt idx="10">
                  <c:v>3.2523498227469347</c:v>
                </c:pt>
                <c:pt idx="11">
                  <c:v>48.546473805190139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2557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 เมือง</c:v>
                </c:pt>
                <c:pt idx="1">
                  <c:v> ไทรงาม</c:v>
                </c:pt>
                <c:pt idx="2">
                  <c:v> คลองลาน</c:v>
                </c:pt>
                <c:pt idx="3">
                  <c:v> ขาณุวรลักษบุรี</c:v>
                </c:pt>
                <c:pt idx="4">
                  <c:v> คลองขลุง</c:v>
                </c:pt>
                <c:pt idx="5">
                  <c:v> พรานกระต่าย</c:v>
                </c:pt>
                <c:pt idx="6">
                  <c:v> ลานกระบือ</c:v>
                </c:pt>
                <c:pt idx="7">
                  <c:v> ทรายทองวัฒนา</c:v>
                </c:pt>
                <c:pt idx="8">
                  <c:v> ปางศิลาทอง</c:v>
                </c:pt>
                <c:pt idx="9">
                  <c:v> บึงสามัคคี</c:v>
                </c:pt>
                <c:pt idx="10">
                  <c:v> โกสัมพีนคร</c:v>
                </c:pt>
                <c:pt idx="11">
                  <c:v>รวมทั้งจังหวัด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66.91</c:v>
                </c:pt>
                <c:pt idx="1">
                  <c:v>31.87</c:v>
                </c:pt>
                <c:pt idx="2">
                  <c:v>13.39</c:v>
                </c:pt>
                <c:pt idx="3">
                  <c:v>15.5</c:v>
                </c:pt>
                <c:pt idx="4">
                  <c:v>54.76</c:v>
                </c:pt>
                <c:pt idx="5">
                  <c:v>27.19</c:v>
                </c:pt>
                <c:pt idx="6">
                  <c:v>21.83</c:v>
                </c:pt>
                <c:pt idx="7">
                  <c:v>66.44</c:v>
                </c:pt>
                <c:pt idx="8">
                  <c:v>20.77</c:v>
                </c:pt>
                <c:pt idx="9">
                  <c:v>27.31</c:v>
                </c:pt>
                <c:pt idx="10">
                  <c:v>3.75</c:v>
                </c:pt>
                <c:pt idx="11">
                  <c:v>38.909999999999997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7163392"/>
        <c:axId val="357164928"/>
        <c:axId val="0"/>
      </c:bar3DChart>
      <c:catAx>
        <c:axId val="357163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357164928"/>
        <c:crosses val="autoZero"/>
        <c:auto val="1"/>
        <c:lblAlgn val="ctr"/>
        <c:lblOffset val="100"/>
        <c:noMultiLvlLbl val="0"/>
      </c:catAx>
      <c:valAx>
        <c:axId val="3571649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357163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28575">
      <a:solidFill>
        <a:schemeClr val="accent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</cdr:x>
      <cdr:y>0.26679</cdr:y>
    </cdr:from>
    <cdr:to>
      <cdr:x>0.60833</cdr:x>
      <cdr:y>0.63147</cdr:y>
    </cdr:to>
    <cdr:pic>
      <cdr:nvPicPr>
        <cdr:cNvPr id="2" name="Picture 9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752528" y="730017"/>
          <a:ext cx="504027" cy="9978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0.1</cdr:x>
      <cdr:y>0.07895</cdr:y>
    </cdr:from>
    <cdr:to>
      <cdr:x>0.15833</cdr:x>
      <cdr:y>0.65789</cdr:y>
    </cdr:to>
    <cdr:pic>
      <cdr:nvPicPr>
        <cdr:cNvPr id="3" name="Picture 9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64096" y="216024"/>
          <a:ext cx="504056" cy="15841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23B32-4870-44AB-B673-C0762E8435C1}" type="datetimeFigureOut">
              <a:rPr lang="th-TH" smtClean="0"/>
              <a:t>05/01/58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8BF03-67C5-4A11-AFB8-1F4D4521D9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980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จากการดำเนินงานเฝ้าระวังโรคหลอดเลือดหัวใจ พบอัตราป่วยด้วยโรคหลอดเลือดหัวใจปี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2553-2557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จังหวัดกำแพงเพชร ในหลายอำเภอมีแนวโน้มเพิ่มขึ้น ยกเว้นอำเภอเมือง  อำเภอคลองลาน อำเภอพรานกระต่ายและอำเภอบึงสามัคคีมีแนวโน้มลดลง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B8CFA-6175-4260-AB2D-6A0720A52DE0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708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อัตราตายต่อประชากรแสนคน โรคหลอดเลือดหัวใจ จังหวัดกำแพงเพชร ปี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2553 – 2557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พบว่ามีแนวโน้มลดลง ยกเว้นอำเภอทรายทองวัฒนามีแนวโน้มเพิ่มขึ้น ในปี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2557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อัตราตายต่อประชากรแสนคน โรคหลอดเลือดหัวใจ ทุกอำเภอ ไม่เกินค่าเป้าหมาย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ต่อประชากรแสน 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B8CFA-6175-4260-AB2D-6A0720A52DE0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48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อัตราป่วยต่อแสนประชากรโรคหลอดเลือดสมองจังหวัดกำแพงเพชร ปี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2554-2557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มีแนวโน้มเพิ่มมากขึ้น ในเครือข่ายบริการสุขภาพคลองลาน  ทรายทองวัฒนา ปางศิลาทองบึงสามัคคี และ </a:t>
            </a:r>
            <a:r>
              <a:rPr lang="th-TH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โกสัม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พีนคร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B8CFA-6175-4260-AB2D-6A0720A52DE0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52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อัตราตายต่อแสนประชากร ด้วยโรคหลอดเลือดสมองปี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2553-2557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จังหวัดกำแพงเพชร มีแนวโน้มลดลง ในทุกเครือข่ายบริการสุขภาพ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B8CFA-6175-4260-AB2D-6A0720A52DE0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949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7C0-A456-420A-A53D-82CD5183B794}" type="datetimeFigureOut">
              <a:rPr lang="th-TH" smtClean="0"/>
              <a:t>05/01/58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A9DA-C65F-4B30-A187-26E6CE9B0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973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7C0-A456-420A-A53D-82CD5183B794}" type="datetimeFigureOut">
              <a:rPr lang="th-TH" smtClean="0"/>
              <a:t>05/01/58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A9DA-C65F-4B30-A187-26E6CE9B0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98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7C0-A456-420A-A53D-82CD5183B794}" type="datetimeFigureOut">
              <a:rPr lang="th-TH" smtClean="0"/>
              <a:t>05/01/58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A9DA-C65F-4B30-A187-26E6CE9B0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79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5862-224A-4E2B-A110-C363C4AEE93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164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7C0-A456-420A-A53D-82CD5183B794}" type="datetimeFigureOut">
              <a:rPr lang="th-TH" smtClean="0"/>
              <a:t>05/01/58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A9DA-C65F-4B30-A187-26E6CE9B0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442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7C0-A456-420A-A53D-82CD5183B794}" type="datetimeFigureOut">
              <a:rPr lang="th-TH" smtClean="0"/>
              <a:t>05/01/58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A9DA-C65F-4B30-A187-26E6CE9B0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450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7C0-A456-420A-A53D-82CD5183B794}" type="datetimeFigureOut">
              <a:rPr lang="th-TH" smtClean="0"/>
              <a:t>05/01/58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A9DA-C65F-4B30-A187-26E6CE9B0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63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7C0-A456-420A-A53D-82CD5183B794}" type="datetimeFigureOut">
              <a:rPr lang="th-TH" smtClean="0"/>
              <a:t>05/01/58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A9DA-C65F-4B30-A187-26E6CE9B0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176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7C0-A456-420A-A53D-82CD5183B794}" type="datetimeFigureOut">
              <a:rPr lang="th-TH" smtClean="0"/>
              <a:t>05/01/58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A9DA-C65F-4B30-A187-26E6CE9B0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656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7C0-A456-420A-A53D-82CD5183B794}" type="datetimeFigureOut">
              <a:rPr lang="th-TH" smtClean="0"/>
              <a:t>05/01/58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A9DA-C65F-4B30-A187-26E6CE9B0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433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7C0-A456-420A-A53D-82CD5183B794}" type="datetimeFigureOut">
              <a:rPr lang="th-TH" smtClean="0"/>
              <a:t>05/01/58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A9DA-C65F-4B30-A187-26E6CE9B0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093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7C0-A456-420A-A53D-82CD5183B794}" type="datetimeFigureOut">
              <a:rPr lang="th-TH" smtClean="0"/>
              <a:t>05/01/58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A9DA-C65F-4B30-A187-26E6CE9B0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245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47C0-A456-420A-A53D-82CD5183B794}" type="datetimeFigureOut">
              <a:rPr lang="th-TH" smtClean="0"/>
              <a:t>05/01/58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A9DA-C65F-4B30-A187-26E6CE9B07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004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  <a:solidFill>
            <a:srgbClr val="002060"/>
          </a:solidFill>
        </p:spPr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</a:rPr>
              <a:t>สรุปผลการนิเทศแผน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1752600"/>
          </a:xfrm>
          <a:solidFill>
            <a:srgbClr val="00B050"/>
          </a:solidFill>
        </p:spPr>
        <p:txBody>
          <a:bodyPr/>
          <a:lstStyle/>
          <a:p>
            <a:r>
              <a:rPr lang="th-TH" b="1" dirty="0" err="1" smtClean="0">
                <a:solidFill>
                  <a:schemeClr val="bg1"/>
                </a:solidFill>
              </a:rPr>
              <a:t>บูรณา</a:t>
            </a:r>
            <a:r>
              <a:rPr lang="th-TH" b="1" dirty="0" smtClean="0">
                <a:solidFill>
                  <a:schemeClr val="bg1"/>
                </a:solidFill>
              </a:rPr>
              <a:t>การยุทธ์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th-TH" b="1" dirty="0" smtClean="0">
                <a:solidFill>
                  <a:schemeClr val="bg1"/>
                </a:solidFill>
              </a:rPr>
              <a:t>และ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แผน </a:t>
            </a:r>
            <a:r>
              <a:rPr lang="en-US" b="1" dirty="0" smtClean="0">
                <a:solidFill>
                  <a:schemeClr val="bg1"/>
                </a:solidFill>
              </a:rPr>
              <a:t>6-7-8-9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หัวใจ มะเร็ง </a:t>
            </a:r>
            <a:r>
              <a:rPr lang="en-US" b="1" dirty="0" smtClean="0">
                <a:solidFill>
                  <a:schemeClr val="bg1"/>
                </a:solidFill>
              </a:rPr>
              <a:t>NCD </a:t>
            </a:r>
            <a:r>
              <a:rPr lang="th-TH" b="1" dirty="0" smtClean="0">
                <a:solidFill>
                  <a:schemeClr val="bg1"/>
                </a:solidFill>
              </a:rPr>
              <a:t>ตา ไต </a:t>
            </a:r>
            <a:endParaRPr lang="th-TH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31" y="45066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5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กลุ่มป่วย</a:t>
            </a:r>
            <a:endParaRPr lang="th-TH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8680"/>
            <a:ext cx="85725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6" y="1801940"/>
            <a:ext cx="8678738" cy="472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48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755576" y="44624"/>
            <a:ext cx="7772400" cy="735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แผนงานที่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7.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โรคมะเร็ง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7228" y="780052"/>
            <a:ext cx="3332964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ที่สำคัญ</a:t>
            </a: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1.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มะเร็งเต้านม</a:t>
            </a: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มะเร็งปากมดลูก</a:t>
            </a: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3.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มะเร็งตับและท่อน้ำดี</a:t>
            </a: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4.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มะเร็งปอด</a:t>
            </a: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5.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มะเร็ง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ลำไส้ใหญ่และทวารหนัก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1857270"/>
            <a:ext cx="2156360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</a:t>
            </a:r>
            <a:r>
              <a:rPr lang="en-US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MOU</a:t>
            </a:r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</a:t>
            </a:r>
            <a:endParaRPr lang="th-TH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06987"/>
              </p:ext>
            </p:extLst>
          </p:nvPr>
        </p:nvGraphicFramePr>
        <p:xfrm>
          <a:off x="606554" y="3717032"/>
          <a:ext cx="7917000" cy="2363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7000"/>
              </a:tblGrid>
              <a:tr h="503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4.</a:t>
                      </a:r>
                      <a:r>
                        <a:rPr lang="th-TH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อัตราตายด้วยมะเร็ง</a:t>
                      </a:r>
                      <a:r>
                        <a:rPr lang="th-TH" sz="2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ตับ (</a:t>
                      </a:r>
                      <a:r>
                        <a:rPr lang="th-TH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ไม่เกินร้อยละ ๒๔)</a:t>
                      </a:r>
                      <a:endParaRPr lang="en-US" sz="2800" b="1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1594" marR="61594" marT="0" marB="0"/>
                </a:tc>
              </a:tr>
              <a:tr h="25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5.</a:t>
                      </a:r>
                      <a:r>
                        <a:rPr lang="th-TH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อัตราตายด้วยมะเร็ง</a:t>
                      </a:r>
                      <a:r>
                        <a:rPr lang="th-TH" sz="2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ปอด (</a:t>
                      </a:r>
                      <a:r>
                        <a:rPr lang="th-TH" sz="2800" b="1" kern="1200" dirty="0" smtClean="0">
                          <a:solidFill>
                            <a:schemeClr val="lt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ลดลงจากปี 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57</a:t>
                      </a:r>
                      <a:r>
                        <a:rPr lang="th-TH" sz="2800" b="1" kern="1200" dirty="0" smtClean="0">
                          <a:solidFill>
                            <a:schemeClr val="lt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)</a:t>
                      </a:r>
                      <a:endParaRPr lang="en-US" sz="2800" b="1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1594" marR="61594" marT="0" marB="0"/>
                </a:tc>
              </a:tr>
              <a:tr h="25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6.</a:t>
                      </a:r>
                      <a:r>
                        <a:rPr lang="th-TH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สัดส่วนของมะเร็งเต้านม ระยะที่ </a:t>
                      </a:r>
                      <a:r>
                        <a:rPr lang="en-US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 </a:t>
                      </a:r>
                      <a:r>
                        <a:rPr lang="th-TH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 </a:t>
                      </a:r>
                      <a:r>
                        <a:rPr lang="en-US" sz="2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 </a:t>
                      </a:r>
                      <a:r>
                        <a:rPr lang="th-TH" sz="2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</a:t>
                      </a:r>
                      <a:r>
                        <a:rPr lang="en-US" sz="2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70%</a:t>
                      </a:r>
                      <a:r>
                        <a:rPr lang="th-TH" sz="2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</a:t>
                      </a:r>
                      <a:endParaRPr lang="en-US" sz="2800" b="1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1594" marR="61594" marT="0" marB="0"/>
                </a:tc>
              </a:tr>
              <a:tr h="25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7.</a:t>
                      </a:r>
                      <a:r>
                        <a:rPr lang="th-TH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สัดส่วนของ มะเร็งปากมดลูก ระยะที่ </a:t>
                      </a:r>
                      <a:r>
                        <a:rPr lang="en-US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 </a:t>
                      </a:r>
                      <a:r>
                        <a:rPr lang="th-TH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 </a:t>
                      </a:r>
                      <a:r>
                        <a:rPr lang="en-US" sz="2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  <a:r>
                        <a:rPr lang="th-TH" sz="2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</a:t>
                      </a:r>
                      <a:r>
                        <a:rPr lang="en-US" sz="2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70%</a:t>
                      </a:r>
                      <a:r>
                        <a:rPr lang="th-TH" sz="2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</a:t>
                      </a:r>
                      <a:endParaRPr lang="en-US" sz="2800" b="1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1594" marR="61594" marT="0" marB="0"/>
                </a:tc>
              </a:tr>
              <a:tr h="236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8.</a:t>
                      </a:r>
                      <a:r>
                        <a:rPr lang="th-TH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สัดส่วนของผู้ป่วยมะเร็งลำไส้และทวารหนัก ระยะที่๑ และ </a:t>
                      </a:r>
                      <a:r>
                        <a:rPr lang="th-TH" sz="2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๒ (</a:t>
                      </a:r>
                      <a:r>
                        <a:rPr lang="en-US" sz="2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35%</a:t>
                      </a:r>
                      <a:r>
                        <a:rPr lang="th-TH" sz="2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</a:t>
                      </a:r>
                      <a:endParaRPr lang="en-US" sz="2800" b="1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1594" marR="615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17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3847"/>
            <a:ext cx="9144000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อัตราป่วยด้วยโรคมะเร็งเต้านมปี</a:t>
            </a:r>
            <a:r>
              <a:rPr lang="en-US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2553-2557 </a:t>
            </a:r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จังหวัดกำแพงเพชรจำแนก รายอำเภอ</a:t>
            </a: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4025145387"/>
              </p:ext>
            </p:extLst>
          </p:nvPr>
        </p:nvGraphicFramePr>
        <p:xfrm>
          <a:off x="143508" y="620688"/>
          <a:ext cx="88569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440614"/>
            <a:ext cx="9144000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อัตราตายด้วย</a:t>
            </a:r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โรคมะเร็งเต้านมปี</a:t>
            </a:r>
            <a:r>
              <a:rPr lang="en-US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2553-2557 </a:t>
            </a:r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จังหวัดกำแพงเพชรจำแนก รายอำเภอ</a:t>
            </a: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2246677432"/>
              </p:ext>
            </p:extLst>
          </p:nvPr>
        </p:nvGraphicFramePr>
        <p:xfrm>
          <a:off x="143508" y="4005064"/>
          <a:ext cx="88569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071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58161"/>
            <a:ext cx="9144000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อัตราป่วยด้วย</a:t>
            </a:r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โรคมะเร็งปากมดลูกปี</a:t>
            </a:r>
            <a:r>
              <a:rPr lang="en-US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2553-2557 </a:t>
            </a:r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จังหวัดกำแพงเพชรจำแนก รายอำเภอ</a:t>
            </a: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2931369984"/>
              </p:ext>
            </p:extLst>
          </p:nvPr>
        </p:nvGraphicFramePr>
        <p:xfrm>
          <a:off x="251520" y="620688"/>
          <a:ext cx="86409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440614"/>
            <a:ext cx="9144000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อัตราตายด้วยโรคมะเร็งปากมดลูกปี</a:t>
            </a:r>
            <a:r>
              <a:rPr lang="en-US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2553-2557 </a:t>
            </a:r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จังหวัดกำแพงเพชรจำแนก รายอำเภอ</a:t>
            </a: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838298403"/>
              </p:ext>
            </p:extLst>
          </p:nvPr>
        </p:nvGraphicFramePr>
        <p:xfrm>
          <a:off x="251520" y="4005064"/>
          <a:ext cx="86409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883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42773"/>
            <a:ext cx="9144000" cy="49244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อัตราป่วยด้วย</a:t>
            </a:r>
            <a:r>
              <a:rPr lang="th-TH" sz="2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โรคมะเร็งตับและท่อน้ำดีปี</a:t>
            </a:r>
            <a:r>
              <a:rPr lang="en-US" sz="2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2553-2557 </a:t>
            </a:r>
            <a:r>
              <a:rPr lang="th-TH" sz="2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จังหวัดกำแพงเพชรจำแนก รายอำเภอ</a:t>
            </a: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17276117"/>
              </p:ext>
            </p:extLst>
          </p:nvPr>
        </p:nvGraphicFramePr>
        <p:xfrm>
          <a:off x="259161" y="620688"/>
          <a:ext cx="86409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456002"/>
            <a:ext cx="9144000" cy="49244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th-TH" sz="2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อัตราตาย</a:t>
            </a:r>
            <a:r>
              <a:rPr lang="th-TH" sz="2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ด้วยโรคมะเร็งตับและท่อน้ำดีปี</a:t>
            </a:r>
            <a:r>
              <a:rPr lang="en-US" sz="2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2553-2557 </a:t>
            </a:r>
            <a:r>
              <a:rPr lang="th-TH" sz="2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จังหวัดกำแพงเพชรจำแนก รายอำเภอ</a:t>
            </a: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3083788139"/>
              </p:ext>
            </p:extLst>
          </p:nvPr>
        </p:nvGraphicFramePr>
        <p:xfrm>
          <a:off x="251520" y="4005064"/>
          <a:ext cx="86409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319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58161"/>
            <a:ext cx="914400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อัตราป่วยด้วย</a:t>
            </a:r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โรคมะเร็งปอดปี</a:t>
            </a:r>
            <a:r>
              <a:rPr lang="en-US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2553-2557 </a:t>
            </a:r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จังหวัดกำแพงเพชรจำแนก รายอำเภอ</a:t>
            </a: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2682682166"/>
              </p:ext>
            </p:extLst>
          </p:nvPr>
        </p:nvGraphicFramePr>
        <p:xfrm>
          <a:off x="251520" y="508995"/>
          <a:ext cx="86409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368606"/>
            <a:ext cx="914400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อัตราตาย</a:t>
            </a:r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ด้วย</a:t>
            </a:r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โรคมะเร็งปอดปี</a:t>
            </a:r>
            <a:r>
              <a:rPr lang="en-US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2553-2557 </a:t>
            </a:r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จังหวัดกำแพงเพชรจำแนก รายอำเภอ</a:t>
            </a: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2578091783"/>
              </p:ext>
            </p:extLst>
          </p:nvPr>
        </p:nvGraphicFramePr>
        <p:xfrm>
          <a:off x="251520" y="3933056"/>
          <a:ext cx="86409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8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42773"/>
            <a:ext cx="9144000" cy="49244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h-TH" sz="2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อัตราป่วย</a:t>
            </a:r>
            <a:r>
              <a:rPr lang="th-TH" sz="2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ด้วยมะเร็งลำไส้ใหญ่และทวารหนักปี</a:t>
            </a:r>
            <a:r>
              <a:rPr lang="en-US" sz="2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2553-2557 </a:t>
            </a:r>
            <a:r>
              <a:rPr lang="th-TH" sz="2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จังหวัดกำแพงเพชรจำแนก รายอำเภอ</a:t>
            </a: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3064059010"/>
              </p:ext>
            </p:extLst>
          </p:nvPr>
        </p:nvGraphicFramePr>
        <p:xfrm>
          <a:off x="269776" y="538743"/>
          <a:ext cx="8640960" cy="253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383994"/>
            <a:ext cx="9144000" cy="49244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h-TH" sz="2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อัตราตายด้วยมะเร็ง</a:t>
            </a:r>
            <a:r>
              <a:rPr lang="th-TH" sz="2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ลำไส้ใหญ่และทวารหนัก</a:t>
            </a:r>
            <a:r>
              <a:rPr lang="th-TH" sz="2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ปี</a:t>
            </a:r>
            <a:r>
              <a:rPr lang="en-US" sz="2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2553-2557 </a:t>
            </a:r>
            <a:r>
              <a:rPr lang="th-TH" sz="2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จังหวัดกำแพงเพชรจำแนก รายอำเภอ</a:t>
            </a: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1370066554"/>
              </p:ext>
            </p:extLst>
          </p:nvPr>
        </p:nvGraphicFramePr>
        <p:xfrm>
          <a:off x="269776" y="3933056"/>
          <a:ext cx="86409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377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04056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มาตรการหลัก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692696"/>
            <a:ext cx="8496944" cy="61247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เจ้าหน้าที่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สาธารณสุขประเมินทักษะการตรวจเต้านมด้วยตนเองของสตรีอายุ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30-70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ปีสนับสนุนการจัดตั้ง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Breast Clinic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ให้บริการ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CBE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80%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คัดกรองมะเร็งปากมดลูกในสตรีอายุ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30-60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ปีด้วย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Pap Smear /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VIA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80%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คัด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กรองกลุ่มเสี่ยงมะเร็ง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ตับ </a:t>
            </a: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-คัด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กรองมะเร็งลำไส้ใหญ่ประชาชนอายุ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55-70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ปี (</a:t>
            </a:r>
            <a:r>
              <a:rPr lang="en-US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FOBT:Fecal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Occult Blood Test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FIT : Fecal Immunochemical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Test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คัด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กรองโรคมะเร็งที่สำคัญประชาชนอายุ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30-70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ปี</a:t>
            </a:r>
            <a:r>
              <a:rPr lang="th-TH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โดยอ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สม.ด้วย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7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สัญญาณอันตราย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-ปรับเปลี่ยน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พฤติกรรมตามหลักสุขภาพดี วิถีธรรมวิถีไทย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 และ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5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ทำ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5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ไม่ห่างไกล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มะเร็ง</a:t>
            </a:r>
            <a:endParaRPr lang="en-US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รพ.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ทุกแห่งจ่ายยา</a:t>
            </a:r>
            <a:r>
              <a:rPr lang="en-US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Tamoxifen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รพช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ทุกแห่งทำ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FNA/ CNB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U/S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ก้อนผิดปกติ ได้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โรงพยาบาล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M2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F1-F2(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พรานกระต่าย)ให้สามารถให้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Chemotherapy first line </a:t>
            </a:r>
            <a:endPara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-รพ.ทุกแห่งทำฐานข้อมูลผู้ป่วยมะเร็ง</a:t>
            </a: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-ร้อย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ละโรงพยาบาลที่มีระบบการดูแลผู้ป่วยระยะสุดท้าย ครบทุกองค์ประกอบ</a:t>
            </a:r>
          </a:p>
        </p:txBody>
      </p:sp>
    </p:spTree>
    <p:extLst>
      <p:ext uri="{BB962C8B-B14F-4D97-AF65-F5344CB8AC3E}">
        <p14:creationId xmlns:p14="http://schemas.microsoft.com/office/powerpoint/2010/main" val="272526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755576" y="44624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แผนงานที่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8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โรคไม่ติดต่อ</a:t>
            </a: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เบาหวาน   ความดันโลหิตสูง 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COPD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841366"/>
              </p:ext>
            </p:extLst>
          </p:nvPr>
        </p:nvGraphicFramePr>
        <p:xfrm>
          <a:off x="467544" y="2337800"/>
          <a:ext cx="8496944" cy="3247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9.</a:t>
                      </a:r>
                      <a:r>
                        <a:rPr lang="th-TH" sz="32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ร้อยละของผู้ป่วยเบาหวานที่ควบคุม</a:t>
                      </a:r>
                      <a:r>
                        <a:rPr lang="th-TH" sz="3200" dirty="0" err="1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ระดับนํ้า</a:t>
                      </a:r>
                      <a:r>
                        <a:rPr lang="th-TH" sz="32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ตาลในเลือดได้ดี (ร้อยละ </a:t>
                      </a:r>
                      <a:r>
                        <a:rPr lang="en-US" sz="32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40</a:t>
                      </a:r>
                      <a:r>
                        <a:rPr lang="th-TH" sz="32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</a:t>
                      </a:r>
                      <a:endParaRPr lang="en-US" sz="3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1594" marR="61594" marT="0" marB="0"/>
                </a:tc>
              </a:tr>
              <a:tr h="25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10.</a:t>
                      </a:r>
                      <a:r>
                        <a:rPr lang="th-TH" sz="32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ร้อยละผู้ป่วยความดันโลหิตสูงทีควบคุมความดันโลหิตได้ดี (ร้อยละ </a:t>
                      </a:r>
                      <a:r>
                        <a:rPr lang="en-US" sz="32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50</a:t>
                      </a:r>
                      <a:r>
                        <a:rPr lang="th-TH" sz="32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</a:t>
                      </a:r>
                      <a:endParaRPr lang="en-US" sz="320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1594" marR="61594" marT="0" marB="0"/>
                </a:tc>
              </a:tr>
              <a:tr h="25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11.</a:t>
                      </a:r>
                      <a:r>
                        <a:rPr lang="th-TH" sz="32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ร้อยละของผู้ป่วยเบาหวานได้รับการคัดกรองเบาหวานเข้าจอประสาทตา(ร้อยละ</a:t>
                      </a:r>
                      <a:r>
                        <a:rPr lang="en-US" sz="32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60</a:t>
                      </a:r>
                      <a:r>
                        <a:rPr lang="th-TH" sz="32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</a:t>
                      </a:r>
                      <a:endParaRPr lang="en-US" sz="3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1594" marR="61594" marT="0" marB="0"/>
                </a:tc>
              </a:tr>
              <a:tr h="25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12.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โรคปอดอุดกั้นเรื้อรัง : อัตราการรับไว้รักษาใน รพ. ของผู้ป่วยโรคปอดอุดกั้นเรื้อรังต่อประชากรอายุ 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15 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ปี ขึ้นไป (ไม่เกิน๑๓๐/แสน </a:t>
                      </a:r>
                      <a:r>
                        <a:rPr lang="th-TH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ปชก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.)</a:t>
                      </a:r>
                      <a:endParaRPr lang="en-US" sz="3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1594" marR="61594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19872" y="1465620"/>
            <a:ext cx="2156360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</a:t>
            </a:r>
            <a:r>
              <a:rPr lang="en-US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MOU</a:t>
            </a:r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</a:t>
            </a:r>
            <a:endParaRPr lang="th-TH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121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สี่เหลี่ยมผืนผ้า 3"/>
          <p:cNvSpPr>
            <a:spLocks noChangeArrowheads="1"/>
          </p:cNvSpPr>
          <p:nvPr/>
        </p:nvSpPr>
        <p:spPr bwMode="auto">
          <a:xfrm>
            <a:off x="-1" y="20154"/>
            <a:ext cx="9144000" cy="46196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อัตราป่วยและอัตราตายโรคปอดอุดกั้นเรื้อรัง(</a:t>
            </a:r>
            <a:r>
              <a:rPr lang="en-US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COPD</a:t>
            </a:r>
            <a:r>
              <a:rPr lang="th-TH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ต่อแสนประชากรจังหวัดกำแพงเพชร ปี</a:t>
            </a:r>
            <a:r>
              <a:rPr lang="en-US" sz="24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2553-2557</a:t>
            </a:r>
            <a:r>
              <a:rPr lang="en-US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</a:p>
        </p:txBody>
      </p:sp>
      <p:graphicFrame>
        <p:nvGraphicFramePr>
          <p:cNvPr id="2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78940"/>
              </p:ext>
            </p:extLst>
          </p:nvPr>
        </p:nvGraphicFramePr>
        <p:xfrm>
          <a:off x="179511" y="482117"/>
          <a:ext cx="8784976" cy="278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1" name="สี่เหลี่ยมผืนผ้า 5"/>
          <p:cNvSpPr>
            <a:spLocks noChangeArrowheads="1"/>
          </p:cNvSpPr>
          <p:nvPr/>
        </p:nvSpPr>
        <p:spPr bwMode="auto">
          <a:xfrm>
            <a:off x="0" y="3284984"/>
            <a:ext cx="9143999" cy="46166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อัตราป่วยโรคปอดอุดกั้นเรื้อรัง(</a:t>
            </a:r>
            <a:r>
              <a:rPr lang="en-US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COPD</a:t>
            </a:r>
            <a:r>
              <a:rPr lang="th-TH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ต่อแสนประชากรจังหวัดกำแพงเพชร ปี </a:t>
            </a:r>
            <a:r>
              <a:rPr lang="th-TH" sz="24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53-5</a:t>
            </a:r>
            <a:r>
              <a:rPr lang="en-US" sz="24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</a:t>
            </a:r>
            <a:r>
              <a:rPr lang="th-TH" sz="24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จำแนก</a:t>
            </a:r>
            <a:r>
              <a:rPr lang="th-TH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รายอำเภอ</a:t>
            </a:r>
            <a:endParaRPr lang="en-US" sz="24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3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623343"/>
              </p:ext>
            </p:extLst>
          </p:nvPr>
        </p:nvGraphicFramePr>
        <p:xfrm>
          <a:off x="179512" y="3746946"/>
          <a:ext cx="8784976" cy="286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191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5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955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692696"/>
            <a:ext cx="8496944" cy="6124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คัด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กรอง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เบาหวาน/ความ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ดันโลหิตให้ประชาชนอายุ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35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ปีขึ้น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ไป(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90%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-ปรับเปลี่ยนพฤติกรรมกลุ่มเสี่ยง/กลุ่มป่วย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DM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HT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5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0%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-คัด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กรอง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ภาวะแทรกซ้อนผู้ป่วย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DM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HT</a:t>
            </a:r>
            <a:endPara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DM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ตา  ไต  เท้า+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ตรวจวัดสมรรถภาพของหลอดเลือดที่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ขา หัวใจ</a:t>
            </a:r>
          </a:p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HT  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ไต 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หัวใจ</a:t>
            </a: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Clinic NCD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คุณภาพ </a:t>
            </a:r>
            <a:endParaRPr lang="en-US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-อัตราป่วยรายใหม่โรคเบาหวาน/โรคความดันโลหิตสูง</a:t>
            </a: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-กลุ่มเสี่ยงโรคเบาหวานป่วยเป็นโรคเบาหวาน รายใหม่ (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5%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-กลุ่มเสี่ยงโรคความดันโลหิตสูงป่วยเป็นโรคความดันโลหิตสูงรายใหม่(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10%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-จัดบริการดูแลรักษาผู้ป่วยโรคปอดอุดกั้นเรื้อรัง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Clinic COPD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ตามเกณฑ์มาตรฐาน</a:t>
            </a: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-อัตราตาย/ป่วยด้วยโรค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COPD</a:t>
            </a: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-ร้อยละการรับไว้รักษาซ้ำเป็นผู้ป่วยใน(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Re-admission)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ใน ๒๘ วันของผู้ป่วย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COPD</a:t>
            </a: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จำนวนผู้ป่วย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COPD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ที่ยังสูบบุหรี่ เลิกสูบบุหรี่ได้เมื่อได้รับบริการในคลินิกอดบุหรี่ เป้าหมาย ร้อยละ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80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04056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มาตรการหลัก</a:t>
            </a:r>
            <a:endParaRPr lang="th-T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9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755576" y="44624"/>
            <a:ext cx="7772400" cy="735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แผนงานที่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9.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ตา ไต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5" name="วัตถ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229363"/>
              </p:ext>
            </p:extLst>
          </p:nvPr>
        </p:nvGraphicFramePr>
        <p:xfrm>
          <a:off x="81927" y="756036"/>
          <a:ext cx="9029700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3" imgW="9028959" imgH="2365453" progId="Excel.Sheet.8">
                  <p:embed/>
                </p:oleObj>
              </mc:Choice>
              <mc:Fallback>
                <p:oleObj r:id="rId3" imgW="9028959" imgH="2365453" progId="Excel.Sheet.8">
                  <p:embed/>
                  <p:pic>
                    <p:nvPicPr>
                      <p:cNvPr id="0" name="วัตถุ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27" y="756036"/>
                        <a:ext cx="9029700" cy="236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615485287"/>
              </p:ext>
            </p:extLst>
          </p:nvPr>
        </p:nvGraphicFramePr>
        <p:xfrm>
          <a:off x="107504" y="3717032"/>
          <a:ext cx="8856984" cy="272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0" y="3140968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การคัดกรองสายตาในผู้สูงอายุอย่างง่ายโดยอ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สม.ปี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2557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รายอำเภอ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9468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27384"/>
            <a:ext cx="9144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อัตราตายด้วยโรค</a:t>
            </a:r>
            <a:r>
              <a:rPr lang="en-US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CKD </a:t>
            </a:r>
            <a:r>
              <a:rPr lang="th-TH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ปี</a:t>
            </a:r>
            <a:r>
              <a:rPr lang="en-US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2553-2557 </a:t>
            </a:r>
            <a:r>
              <a:rPr lang="th-TH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</a:t>
            </a:r>
            <a:r>
              <a:rPr lang="th-TH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กำแพงเพชร รายอำเภอ</a:t>
            </a:r>
            <a:endParaRPr lang="th-TH" sz="32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3049796"/>
            <a:ext cx="9144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อัตราป่วยด้วยโรค</a:t>
            </a:r>
            <a:r>
              <a:rPr lang="en-US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CKD </a:t>
            </a:r>
            <a:r>
              <a:rPr lang="th-TH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ปี</a:t>
            </a:r>
            <a:r>
              <a:rPr lang="en-US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2553-2557 </a:t>
            </a:r>
            <a:r>
              <a:rPr lang="th-TH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</a:t>
            </a:r>
            <a:r>
              <a:rPr lang="th-TH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กำแพงเพชร  รายอำเภอ</a:t>
            </a:r>
            <a:endParaRPr lang="th-TH" sz="32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7" name="ตัวแทนเนื้อหา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07207703"/>
              </p:ext>
            </p:extLst>
          </p:nvPr>
        </p:nvGraphicFramePr>
        <p:xfrm>
          <a:off x="457200" y="3621216"/>
          <a:ext cx="8229600" cy="320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ตัวแทนเนื้อหา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307917"/>
              </p:ext>
            </p:extLst>
          </p:nvPr>
        </p:nvGraphicFramePr>
        <p:xfrm>
          <a:off x="457200" y="495836"/>
          <a:ext cx="8229600" cy="255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81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44624"/>
            <a:ext cx="2156360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</a:t>
            </a:r>
            <a:r>
              <a:rPr lang="en-US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MOU</a:t>
            </a:r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</a:t>
            </a:r>
            <a:endParaRPr lang="th-TH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37348"/>
              </p:ext>
            </p:extLst>
          </p:nvPr>
        </p:nvGraphicFramePr>
        <p:xfrm>
          <a:off x="105564" y="567844"/>
          <a:ext cx="8784976" cy="1041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4976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14.</a:t>
                      </a:r>
                      <a:r>
                        <a:rPr lang="th-TH" sz="28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ร้อยละของผู้ป่วย </a:t>
                      </a:r>
                      <a:r>
                        <a:rPr lang="en-US" sz="28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Blinding Cataract </a:t>
                      </a:r>
                      <a:r>
                        <a:rPr lang="th-TH" sz="28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ได้รับ</a:t>
                      </a:r>
                      <a:r>
                        <a:rPr lang="th-TH" sz="28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การผ่าตัดต้อกระจกภายใน </a:t>
                      </a:r>
                      <a:r>
                        <a:rPr lang="en-US" sz="28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30 </a:t>
                      </a:r>
                      <a:r>
                        <a:rPr lang="th-TH" sz="28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วัน</a:t>
                      </a:r>
                      <a:endParaRPr lang="en-US" sz="28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1594" marR="61594" marT="0" marB="0"/>
                </a:tc>
              </a:tr>
              <a:tr h="25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15. </a:t>
                      </a:r>
                      <a:r>
                        <a:rPr lang="th-TH" sz="28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อัตราความชุกของตาบอดลดลง</a:t>
                      </a:r>
                      <a:endParaRPr lang="en-US" sz="28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1594" marR="61594" marT="0" marB="0"/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79512" y="1628800"/>
            <a:ext cx="8784976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ร้อยละผู้ป่วยเบาหวานที่ได้รับการตรวจภาวะแทรก ซ้อนทาง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</a:t>
            </a: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-ร้อย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ละผู้ป่วย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High risk DR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ได้รับการรักษาภายใน 30 วัน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ร้อยละของผู้สูงอายุ 60 ปี ขึ้นไป ได้รับการคัดกรองสายตา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-ร้อย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ละของผู้ป่วย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Blinding Cataract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ได้รับการผ่าตัดต้อกระจกภายใน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30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</a:t>
            </a: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ร้อยละของผู้ป่วย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Low Vision Cataract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ได้รับการผ่าตัดต้อกระจกภายใน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90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ระยะเวลารอคอยผ่าตัดตาต้อกระจก (วัน)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อัตราการตรวจ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ROP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ในเด็กทารกกลุ่มเสี่ยงเป้าหมาย ร้อยละ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100</a:t>
            </a:r>
          </a:p>
          <a:p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อัตราการวัดสายตาในเด็ก เป้าหมาย ร้อยละ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2398" y="5229200"/>
            <a:ext cx="1354858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คัดกรองเท่าไร</a:t>
            </a:r>
          </a:p>
          <a:p>
            <a:pPr algn="ctr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ผิดปกติเท่าไร</a:t>
            </a:r>
          </a:p>
          <a:p>
            <a:pPr algn="ctr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ส่งต่อเท่าไร</a:t>
            </a:r>
          </a:p>
          <a:p>
            <a:pPr algn="ctr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รักษาเท่าไร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0747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467544" y="116632"/>
            <a:ext cx="8424936" cy="95410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16.</a:t>
            </a:r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ร้อยละของผู้ป่วยโรคไตเรื้อรังที่มีอัตราการกรองของไต</a:t>
            </a:r>
            <a:r>
              <a:rPr lang="en-US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eGFR</a:t>
            </a:r>
            <a:r>
              <a:rPr lang="en-US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ลดลง</a:t>
            </a:r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ไม่เกิน 4 มล/1.7</a:t>
            </a:r>
            <a:r>
              <a:rPr lang="en-US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ม</a:t>
            </a:r>
            <a:r>
              <a:rPr lang="th-TH" b="1" baseline="30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</a:t>
            </a:r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/นาที/</a:t>
            </a:r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ปี (</a:t>
            </a:r>
            <a:r>
              <a:rPr lang="en-US" b="1" dirty="0">
                <a:solidFill>
                  <a:schemeClr val="bg1"/>
                </a:solidFill>
              </a:rPr>
              <a:t>&gt;</a:t>
            </a:r>
            <a:r>
              <a:rPr lang="th-TH" b="1" dirty="0">
                <a:solidFill>
                  <a:schemeClr val="bg1"/>
                </a:solidFill>
              </a:rPr>
              <a:t>50</a:t>
            </a:r>
            <a:r>
              <a:rPr lang="th-TH" b="1" dirty="0" smtClean="0">
                <a:solidFill>
                  <a:schemeClr val="bg1"/>
                </a:solidFill>
              </a:rPr>
              <a:t>%)</a:t>
            </a:r>
            <a:endParaRPr lang="th-TH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88599" y="1196752"/>
            <a:ext cx="8424936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ร้อยละผู้ป่วย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เบาหวาน/ความดันโลหิตสูงที่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ได้รับการตรวจภาวะแทรก ซ้อนทาง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ไต</a:t>
            </a:r>
          </a:p>
          <a:p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ป่วย/ตายด้วย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โรคไตเรื้อรัง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-ร้อยละของผู้ป่วย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DM/HT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ที่ไม่เคยได้รับการวินิจฉัยว่าเป็นโรคไตเรื้อรังได้รับการประเมิน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eGFR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ปีละครั้งไม่น้อยกว่า ร้อยละ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60</a:t>
            </a:r>
          </a:p>
          <a:p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ประสิทธิภาพการดำเนินงาน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CKD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Clinic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671218"/>
              </p:ext>
            </p:extLst>
          </p:nvPr>
        </p:nvGraphicFramePr>
        <p:xfrm>
          <a:off x="1907704" y="3503762"/>
          <a:ext cx="5976664" cy="3209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3571"/>
                <a:gridCol w="1113093"/>
              </a:tblGrid>
              <a:tr h="110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800" dirty="0">
                          <a:effectLst/>
                        </a:rPr>
                        <a:t>มาตรฐานตัวชี้วัด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800">
                          <a:effectLst/>
                        </a:rPr>
                        <a:t>เกณฑ์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110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 </a:t>
                      </a:r>
                      <a:r>
                        <a:rPr lang="th-TH" sz="800">
                          <a:effectLst/>
                        </a:rPr>
                        <a:t>ผู้ป่วยโรคไต</a:t>
                      </a:r>
                      <a:r>
                        <a:rPr lang="en-US" sz="800">
                          <a:effectLst/>
                        </a:rPr>
                        <a:t>Mean BP&lt;130/80 mmHg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&gt; 60%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110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 </a:t>
                      </a:r>
                      <a:r>
                        <a:rPr lang="th-TH" sz="800">
                          <a:effectLst/>
                        </a:rPr>
                        <a:t>ผู้ป่วยโรคไตได้รับ</a:t>
                      </a:r>
                      <a:r>
                        <a:rPr lang="en-US" sz="800">
                          <a:effectLst/>
                        </a:rPr>
                        <a:t> ACEi/ARBs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&gt; 60%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159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 </a:t>
                      </a:r>
                      <a:r>
                        <a:rPr lang="th-TH" sz="800">
                          <a:effectLst/>
                        </a:rPr>
                        <a:t>ผู้ป่วยโรคไตมี</a:t>
                      </a:r>
                      <a:r>
                        <a:rPr lang="en-US" sz="800">
                          <a:effectLst/>
                        </a:rPr>
                        <a:t> Rate decline of eGFR &lt;4ml/min/1.73m2/year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&gt; 50%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110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 Hb &gt;10 g/dl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&gt; 60%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110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 HbA1C &lt; 7% (</a:t>
                      </a:r>
                      <a:r>
                        <a:rPr lang="th-TH" sz="800">
                          <a:effectLst/>
                        </a:rPr>
                        <a:t>ผู้ป่วยโรคเบาหวาน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&gt; 40%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110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 LDL cholesterol &lt; 100 mg/dl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&gt; 40%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159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7. </a:t>
                      </a:r>
                      <a:r>
                        <a:rPr lang="th-TH" sz="800">
                          <a:effectLst/>
                        </a:rPr>
                        <a:t>ผู้ป่วยโรคไตมีค่า</a:t>
                      </a:r>
                      <a:r>
                        <a:rPr lang="en-US" sz="800">
                          <a:effectLst/>
                        </a:rPr>
                        <a:t> serum potassium &lt; 5.5 mEq/L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&gt; 80%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159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 </a:t>
                      </a:r>
                      <a:r>
                        <a:rPr lang="th-TH" sz="800">
                          <a:effectLst/>
                        </a:rPr>
                        <a:t>ผู้ป่วยโรคไตมีค่า</a:t>
                      </a:r>
                      <a:r>
                        <a:rPr lang="en-US" sz="800">
                          <a:effectLst/>
                        </a:rPr>
                        <a:t> serum bicarbonate &gt; 22 mEq/L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&gt; 80%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159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 </a:t>
                      </a:r>
                      <a:r>
                        <a:rPr lang="th-TH" sz="800">
                          <a:effectLst/>
                        </a:rPr>
                        <a:t>ผู้ป่วยโรคไตได้รับตรวจ</a:t>
                      </a:r>
                      <a:r>
                        <a:rPr lang="en-US" sz="800">
                          <a:effectLst/>
                        </a:rPr>
                        <a:t> Urine protein </a:t>
                      </a:r>
                      <a:r>
                        <a:rPr lang="th-TH" sz="800">
                          <a:effectLst/>
                        </a:rPr>
                        <a:t>โดยใช้แถบสีจุ่ม</a:t>
                      </a:r>
                      <a:r>
                        <a:rPr lang="en-US" sz="800">
                          <a:effectLst/>
                        </a:rPr>
                        <a:t> (dipstick)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&gt; 80%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159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10.</a:t>
                      </a:r>
                      <a:r>
                        <a:rPr lang="th-TH" sz="800">
                          <a:effectLst/>
                        </a:rPr>
                        <a:t>ผู้ป่วยโรคไตได้รับการประเมิน</a:t>
                      </a:r>
                      <a:r>
                        <a:rPr lang="en-US" sz="800">
                          <a:effectLst/>
                        </a:rPr>
                        <a:t> Urine protein-creatinine ratio(UPCR) </a:t>
                      </a:r>
                      <a:r>
                        <a:rPr lang="th-TH" sz="800">
                          <a:effectLst/>
                        </a:rPr>
                        <a:t>หรือ</a:t>
                      </a:r>
                      <a:r>
                        <a:rPr lang="en-US" sz="800">
                          <a:effectLst/>
                        </a:rPr>
                        <a:t>Urine protein24 hr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&gt; 40%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159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11.UPCR &lt; 500 mg/g </a:t>
                      </a:r>
                      <a:r>
                        <a:rPr lang="th-TH" sz="800">
                          <a:effectLst/>
                        </a:rPr>
                        <a:t>หรือ</a:t>
                      </a:r>
                      <a:r>
                        <a:rPr lang="en-US" sz="800">
                          <a:effectLst/>
                        </a:rPr>
                        <a:t> 24-h urine protein &lt; 500 mg/day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&gt; 40%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110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12.Serum phosphate&lt;4.5mg/dl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&gt; 50%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879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13.</a:t>
                      </a:r>
                      <a:r>
                        <a:rPr lang="th-TH" sz="800" dirty="0">
                          <a:effectLst/>
                        </a:rPr>
                        <a:t>ผู้ป่วยโรคไตมีค่า</a:t>
                      </a:r>
                      <a:r>
                        <a:rPr lang="en-US" sz="800" dirty="0">
                          <a:effectLst/>
                        </a:rPr>
                        <a:t> serum parathyroid hormone </a:t>
                      </a:r>
                      <a:r>
                        <a:rPr lang="th-TH" sz="800" dirty="0">
                          <a:effectLst/>
                        </a:rPr>
                        <a:t>อยู่ในระดับเหมาะสม คือ</a:t>
                      </a:r>
                      <a:endParaRPr lang="en-US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CKD stage 3 </a:t>
                      </a:r>
                      <a:endParaRPr lang="en-US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</a:t>
                      </a:r>
                      <a:r>
                        <a:rPr lang="en-US" sz="800" dirty="0" err="1">
                          <a:effectLst/>
                        </a:rPr>
                        <a:t>eGFR</a:t>
                      </a:r>
                      <a:r>
                        <a:rPr lang="en-US" sz="800" dirty="0">
                          <a:effectLst/>
                        </a:rPr>
                        <a:t> of 30-59 mL/min per 1.73 m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 ):35-70 </a:t>
                      </a:r>
                      <a:r>
                        <a:rPr lang="en-US" sz="800" dirty="0" err="1">
                          <a:effectLst/>
                        </a:rPr>
                        <a:t>pg</a:t>
                      </a:r>
                      <a:r>
                        <a:rPr lang="en-US" sz="800" dirty="0">
                          <a:effectLst/>
                        </a:rPr>
                        <a:t>/mL</a:t>
                      </a:r>
                      <a:endParaRPr lang="en-US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CKD stage 4 </a:t>
                      </a:r>
                      <a:endParaRPr lang="en-US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</a:t>
                      </a:r>
                      <a:r>
                        <a:rPr lang="en-US" sz="800" dirty="0" err="1">
                          <a:effectLst/>
                        </a:rPr>
                        <a:t>eGFR</a:t>
                      </a:r>
                      <a:r>
                        <a:rPr lang="en-US" sz="800" dirty="0">
                          <a:effectLst/>
                        </a:rPr>
                        <a:t> of 15-29 mL/min per 1.73 m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 ):70–110 </a:t>
                      </a:r>
                      <a:r>
                        <a:rPr lang="en-US" sz="800" dirty="0" err="1">
                          <a:effectLst/>
                        </a:rPr>
                        <a:t>pg</a:t>
                      </a:r>
                      <a:r>
                        <a:rPr lang="en-US" sz="800" dirty="0">
                          <a:effectLst/>
                        </a:rPr>
                        <a:t>/mL</a:t>
                      </a:r>
                      <a:endParaRPr lang="en-US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CKD stage 5</a:t>
                      </a:r>
                      <a:endParaRPr lang="en-US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</a:t>
                      </a:r>
                      <a:r>
                        <a:rPr lang="en-US" sz="800" dirty="0" err="1">
                          <a:effectLst/>
                        </a:rPr>
                        <a:t>eGFR</a:t>
                      </a:r>
                      <a:r>
                        <a:rPr lang="en-US" sz="800" dirty="0">
                          <a:effectLst/>
                        </a:rPr>
                        <a:t> of &lt;15 mL/min per1.73 m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 ):150-300 </a:t>
                      </a:r>
                      <a:r>
                        <a:rPr lang="en-US" sz="800" dirty="0" err="1">
                          <a:effectLst/>
                        </a:rPr>
                        <a:t>pg</a:t>
                      </a:r>
                      <a:r>
                        <a:rPr lang="en-US" sz="800" dirty="0">
                          <a:effectLst/>
                        </a:rPr>
                        <a:t>/mL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&gt; 50%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159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14.</a:t>
                      </a:r>
                      <a:r>
                        <a:rPr lang="th-TH" sz="800">
                          <a:effectLst/>
                        </a:rPr>
                        <a:t>ผู้ป่วยโรคไตได้รับการ</a:t>
                      </a:r>
                      <a:r>
                        <a:rPr lang="en-US" sz="800">
                          <a:effectLst/>
                        </a:rPr>
                        <a:t> Emergency vascular access </a:t>
                      </a:r>
                      <a:r>
                        <a:rPr lang="th-TH" sz="800">
                          <a:effectLst/>
                        </a:rPr>
                        <a:t>ก่อนเริ่ม</a:t>
                      </a:r>
                      <a:r>
                        <a:rPr lang="en-US" sz="800">
                          <a:effectLst/>
                        </a:rPr>
                        <a:t> Renal replacement therapy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800">
                          <a:effectLst/>
                        </a:rPr>
                        <a:t>&lt;</a:t>
                      </a:r>
                      <a:r>
                        <a:rPr lang="en-US" sz="800">
                          <a:effectLst/>
                        </a:rPr>
                        <a:t> 20%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  <a:tr h="159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15.</a:t>
                      </a:r>
                      <a:r>
                        <a:rPr lang="th-TH" sz="800">
                          <a:effectLst/>
                        </a:rPr>
                        <a:t>ผู้ป่วยโรคไตได้รับความรู้ในการชะลอไตเสื่อมครบ ตาม</a:t>
                      </a:r>
                      <a:r>
                        <a:rPr lang="en-US" sz="800">
                          <a:effectLst/>
                        </a:rPr>
                        <a:t> Modules </a:t>
                      </a:r>
                      <a:r>
                        <a:rPr lang="th-TH" sz="800">
                          <a:effectLst/>
                        </a:rPr>
                        <a:t>ของสมาคมโรคไตฯ</a:t>
                      </a:r>
                      <a:r>
                        <a:rPr lang="en-US" sz="800">
                          <a:effectLst/>
                        </a:rPr>
                        <a:t>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&gt; 60%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3408" marR="434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48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7" y="836712"/>
            <a:ext cx="9144000" cy="54868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อัตราป่วยด้วยโรคหลอดเลือด</a:t>
            </a:r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หัวใจ</a:t>
            </a:r>
            <a:r>
              <a:rPr lang="th-TH" sz="28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I20-I25</a:t>
            </a:r>
            <a:r>
              <a:rPr lang="th-TH" sz="28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ปี</a:t>
            </a:r>
            <a:r>
              <a:rPr lang="en-US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2555-2557 </a:t>
            </a:r>
            <a:r>
              <a:rPr lang="th-TH" sz="28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จังหวัด</a:t>
            </a:r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กำแพงเพชร</a:t>
            </a:r>
            <a:endParaRPr lang="th-TH" sz="28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43787"/>
              </p:ext>
            </p:extLst>
          </p:nvPr>
        </p:nvGraphicFramePr>
        <p:xfrm>
          <a:off x="0" y="1628800"/>
          <a:ext cx="9144000" cy="484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755576" y="44624"/>
            <a:ext cx="7772400" cy="735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แผนงานที่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6.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โรคหัวใจและหลอดเลือด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053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0208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07504" y="36469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ตัวชี้วัด</a:t>
            </a:r>
            <a:r>
              <a:rPr lang="en-US" b="1" dirty="0"/>
              <a:t> : </a:t>
            </a:r>
            <a:r>
              <a:rPr lang="th-TH" b="1" dirty="0"/>
              <a:t>อัตราตายจากโรคหลอดเลือด</a:t>
            </a:r>
            <a:r>
              <a:rPr lang="th-TH" b="1" dirty="0" smtClean="0"/>
              <a:t>หัวใจ</a:t>
            </a:r>
            <a:r>
              <a:rPr lang="th-TH" b="1" dirty="0"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n-US" b="1" dirty="0">
                <a:latin typeface="Browallia New" pitchFamily="34" charset="-34"/>
                <a:cs typeface="Browallia New" pitchFamily="34" charset="-34"/>
              </a:rPr>
              <a:t> I20-I25</a:t>
            </a:r>
            <a:r>
              <a:rPr lang="th-TH" b="1" dirty="0"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b="1" dirty="0" smtClean="0"/>
              <a:t> </a:t>
            </a:r>
            <a:r>
              <a:rPr lang="th-TH" b="1" dirty="0"/>
              <a:t>(ไม่เกิน </a:t>
            </a:r>
            <a:r>
              <a:rPr lang="en-US" b="1" dirty="0"/>
              <a:t>23 </a:t>
            </a:r>
            <a:r>
              <a:rPr lang="th-TH" b="1" dirty="0"/>
              <a:t>ต่อประชากรแสนคน)</a:t>
            </a:r>
            <a:endParaRPr lang="en-US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-36004" y="559689"/>
            <a:ext cx="9144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อัตราตายด้วยโรคหลอดเลือดหัวใจปี</a:t>
            </a:r>
            <a:r>
              <a:rPr lang="en-US" sz="2800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2555-2557 </a:t>
            </a:r>
            <a:r>
              <a:rPr lang="th-TH" sz="2800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จังหวัดกำแพงเพชร</a:t>
            </a:r>
            <a:endParaRPr lang="th-TH" sz="28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331640" y="4005064"/>
            <a:ext cx="62646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สี่เหลี่ยมผืนผ้า 11"/>
          <p:cNvSpPr/>
          <p:nvPr/>
        </p:nvSpPr>
        <p:spPr>
          <a:xfrm>
            <a:off x="2610036" y="1876762"/>
            <a:ext cx="3546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/>
              <a:t>อัตราตายจากโรคหลอดเลือด</a:t>
            </a:r>
            <a:r>
              <a:rPr lang="th-TH" sz="2000" b="1" dirty="0" smtClean="0"/>
              <a:t>หัวใจ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I20-I25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sz="2000" b="1" dirty="0"/>
              <a:t> 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61040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04056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+mn-cs"/>
              </a:rPr>
              <a:t>อัตราป่วยด้วยโรคหลอด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+mn-cs"/>
              </a:rPr>
              <a:t>เลือดสมอง </a:t>
            </a:r>
            <a:r>
              <a:rPr lang="th-TH" sz="28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I60-I69</a:t>
            </a:r>
            <a:r>
              <a:rPr lang="th-TH" sz="28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) 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+mn-cs"/>
              </a:rPr>
              <a:t>ปี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+mn-cs"/>
              </a:rPr>
              <a:t> 2553-2557 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+mn-cs"/>
              </a:rPr>
              <a:t>จังหวัด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+mn-cs"/>
              </a:rPr>
              <a:t>กำแพงเพชร</a:t>
            </a:r>
            <a:endParaRPr lang="th-TH" sz="2800" dirty="0">
              <a:solidFill>
                <a:schemeClr val="bg1"/>
              </a:solidFill>
              <a:cs typeface="+mn-cs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591536"/>
              </p:ext>
            </p:extLst>
          </p:nvPr>
        </p:nvGraphicFramePr>
        <p:xfrm>
          <a:off x="107504" y="1124744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314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8099"/>
          </a:xfrm>
        </p:spPr>
        <p:txBody>
          <a:bodyPr>
            <a:normAutofit fontScale="90000"/>
          </a:bodyPr>
          <a:lstStyle/>
          <a:p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อัตราตายด้วยโรคหลอดเลือดสมอง(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I60-I69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)ทุกช่วงอายุ</a:t>
            </a:r>
            <a:br>
              <a:rPr lang="th-TH" sz="2800" b="1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ปี 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2554-2557</a:t>
            </a:r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 จังหวัดกำแพงเพชร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958871"/>
              </p:ext>
            </p:extLst>
          </p:nvPr>
        </p:nvGraphicFramePr>
        <p:xfrm>
          <a:off x="467544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645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44624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MOU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5536" y="548680"/>
            <a:ext cx="8424936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ร้อยละของผู้ป่วย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Ischemic  Stroke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(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I63-I66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ได้รับการละลายลิ่มเลือด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</a:p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(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เพิ่มขึ้น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อัตราตายด้วยโรคหลอดเลือดหัวใจ (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I20-I25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 </a:t>
            </a:r>
          </a:p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(ลดลงร้อยละ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10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ภายในระยะ เวลา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5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ปี)</a:t>
            </a: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3.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ผู้ป่วยกล้ามเนื้อหัวใจขาดเลือดเฉียบพลัน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(STEMI=I210-I213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)ได้รับยาละลายลิ่มเลือด/การขยายหลอดเลือด(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PCI)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(ปี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2558 =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75%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347864" y="40050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3356992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-อัตรา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ป่วยตายจากโรคกล้ามเนื้อหัวใจขาดเลือดเฉียบพลัน (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STEMI) (I21.0 - I21.3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  <a:p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อัตราป่วยตายของผู้ป่วย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NSTMI (I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214) เกณฑ์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&lt;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5.5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อัตราป่วยตายของผู้ป่วย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Unstable Angina(UA=I210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&lt;2.5</a:t>
            </a: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อัตราป่วยตายจากภาวะหัวใจล้มเหลว (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HF=I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50)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Warfarin Clinic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และ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Heart Failure Clinic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จากปี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57 = HFC</a:t>
            </a: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-อัตราป่วย/ตาย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จากโรคหลอดเลือดสมองในผู้สูงอายุ (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60-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69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-อัตราป่วย/ตายจากโรคหลอดเลือดสมองทุกกลุ่มอายุ (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I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60-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I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69)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Warfarin Clinic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และ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Heart Failure Clinic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จากปี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57 =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HFC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643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มาตรการหลัก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8" y="1700808"/>
            <a:ext cx="8424936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-กลุ่มปกติ/กลุ่มเสี่ยง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DM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ได้รับการประเมิน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CVD Risk</a:t>
            </a:r>
            <a:endPara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ผู้ป่วย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DM/HT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ได้รับการประเมิน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CVD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Risk</a:t>
            </a:r>
            <a:endPara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ผู้ที่มีความเสียงสูงมาก ได้รับการปรับเปลี่ยนพฤติกรรมอย่างเข้มข้นตามหลักสุขภาพดี วิถีธรรมวิถีไทย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 และ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/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หรือได้รับยาในการรักษาเพื่อลด ความเสี่ยง </a:t>
            </a:r>
          </a:p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-ให้ยาละลายลิ่มเลือด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SK</a:t>
            </a: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วินิจฉัยและมียารักษา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NSTEMI ,UA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HF</a:t>
            </a: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คลินิก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Heart Failure Clinic = HFC,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Warfarin clinic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-Stroke Unit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หรือเพิ่มการเข้าถึง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Stroke Conner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736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9512" y="865856"/>
            <a:ext cx="8784976" cy="397031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การประเมินปัจจัยเสี่ยง 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CVD 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ด้วยวาจา 9 ข้อ ดังนี้ </a:t>
            </a:r>
          </a:p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 การกินผัก ผลไม้ ไม่เพียงพอ (ผัก ผลไม้ &lt; 400 กรัมต่อวัน) </a:t>
            </a:r>
          </a:p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2. การมีวิถีชีวิตนั่งๆนอนๆ (มีกิจกรรมทางกายระดับปานกลาง &lt; 150 นาทีต่อสัปดาห์) </a:t>
            </a:r>
          </a:p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3. สูบหรี่ (ยังคงสูบบุหรี่ ยาเส้น ยาสูบ บุหรี่ซิกกา</a:t>
            </a:r>
            <a:r>
              <a:rPr lang="th-TH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แรต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บุหรี่ซิการ์ หรือหยุดสูบไม่เกิน 1 ปี) 4. ดัชนีมวลกาย และ รอบเอวเกิน </a:t>
            </a:r>
          </a:p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5. มีอัตราส่วนของ </a:t>
            </a:r>
            <a:r>
              <a:rPr lang="en-US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Chol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ต่อ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HDL &gt; 5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 ประวัติไขมันผิดปกติ 6. มีประวัติ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HT </a:t>
            </a:r>
          </a:p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7. มีประวัติ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DM 8.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มีประวัติ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IHD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และ/หรือ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Stroke </a:t>
            </a:r>
          </a:p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9. ประวัติญาติสายตรง (บิดา มารดา พี่ หรือน้อง) เคยได้รับการวินิจฉัยจากแพทย์ ว่าป่วยด้วย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CVD 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7348" y="97468"/>
            <a:ext cx="243848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กลุ่มปกติ/กลุ่มเสี่ยง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DM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219" y="4913212"/>
            <a:ext cx="3422733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5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ข้อใน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9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</a:t>
            </a:r>
          </a:p>
          <a:p>
            <a:pPr algn="ctr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ใช้แบบ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(Color Chart)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pPr algn="ctr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เสียงสูงมาก </a:t>
            </a:r>
          </a:p>
          <a:p>
            <a:pPr algn="ctr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ปรับเปลี่ยนพฤติกรรมแบบเข้มข้น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69160"/>
            <a:ext cx="3547766" cy="19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21711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2019</Words>
  <Application>Microsoft Office PowerPoint</Application>
  <PresentationFormat>นำเสนอทางหน้าจอ (4:3)</PresentationFormat>
  <Paragraphs>183</Paragraphs>
  <Slides>24</Slides>
  <Notes>4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6" baseType="lpstr">
      <vt:lpstr>ชุดรูปแบบของ Office</vt:lpstr>
      <vt:lpstr>แผ่นงาน Microsoft Excel 97-2003</vt:lpstr>
      <vt:lpstr>สรุปผลการนิเทศแผน</vt:lpstr>
      <vt:lpstr>งานนำเสนอ PowerPoint</vt:lpstr>
      <vt:lpstr>อัตราป่วยด้วยโรคหลอดเลือดหัวใจ( I20-I25)ปี 2555-2557 จังหวัดกำแพงเพชร</vt:lpstr>
      <vt:lpstr>งานนำเสนอ PowerPoint</vt:lpstr>
      <vt:lpstr>อัตราป่วยด้วยโรคหลอดเลือดสมอง (I60-I69) ปี 2553-2557 จังหวัดกำแพงเพชร</vt:lpstr>
      <vt:lpstr>อัตราตายด้วยโรคหลอดเลือดสมอง(I60-I69)ทุกช่วงอายุ ปี 2554-2557 จังหวัดกำแพงเพชร</vt:lpstr>
      <vt:lpstr>งานนำเสนอ PowerPoint</vt:lpstr>
      <vt:lpstr>มาตรการหลัก</vt:lpstr>
      <vt:lpstr>งานนำเสนอ PowerPoint</vt:lpstr>
      <vt:lpstr>กลุ่มป่วย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มาตรการหลัก</vt:lpstr>
      <vt:lpstr>งานนำเสนอ PowerPoint</vt:lpstr>
      <vt:lpstr>งานนำเสนอ PowerPoint</vt:lpstr>
      <vt:lpstr>มาตรการหลัก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สรุปผลการนิเทศแผน</dc:title>
  <dc:creator>admin</dc:creator>
  <cp:lastModifiedBy>admin</cp:lastModifiedBy>
  <cp:revision>17</cp:revision>
  <dcterms:created xsi:type="dcterms:W3CDTF">2015-01-05T02:45:55Z</dcterms:created>
  <dcterms:modified xsi:type="dcterms:W3CDTF">2015-01-05T06:13:38Z</dcterms:modified>
</cp:coreProperties>
</file>