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56" r:id="rId2"/>
    <p:sldMasterId id="2147483836" r:id="rId3"/>
  </p:sldMasterIdLst>
  <p:notesMasterIdLst>
    <p:notesMasterId r:id="rId8"/>
  </p:notesMasterIdLst>
  <p:sldIdLst>
    <p:sldId id="318" r:id="rId4"/>
    <p:sldId id="319" r:id="rId5"/>
    <p:sldId id="320" r:id="rId6"/>
    <p:sldId id="321" r:id="rId7"/>
  </p:sldIdLst>
  <p:sldSz cx="9145588" cy="6858000"/>
  <p:notesSz cx="6815138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ลักษณะ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5737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68DA0-8070-460A-993C-12178C3E6A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B79AAE3-257B-4DAF-B875-61F05232B537}" type="pres">
      <dgm:prSet presAssocID="{CD868DA0-8070-460A-993C-12178C3E6A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FAB049D5-3AEF-4F6E-B1ED-C429A48B63DC}" type="presOf" srcId="{CD868DA0-8070-460A-993C-12178C3E6ABC}" destId="{4B79AAE3-257B-4DAF-B875-61F05232B5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99B89A-695E-40E4-B1AF-7C5ED3722F0B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</dgm:pt>
    <dgm:pt modelId="{AAB6E07C-4B01-49DC-968B-839992D46E0B}">
      <dgm:prSet phldrT="[ข้อความ]" custT="1"/>
      <dgm:spPr>
        <a:solidFill>
          <a:srgbClr val="FF99FF"/>
        </a:solidFill>
      </dgm:spPr>
      <dgm:t>
        <a:bodyPr/>
        <a:lstStyle/>
        <a:p>
          <a:pPr algn="l"/>
          <a:r>
            <a:rPr lang="th-TH" sz="2400" b="1" dirty="0" smtClean="0">
              <a:solidFill>
                <a:schemeClr val="tx1"/>
              </a:solidFill>
            </a:rPr>
            <a:t>-วิเคราะห์ข้อมูล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-สนับสนุนพื้นที่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-พัฒนาการสร้าง </a:t>
          </a:r>
          <a:r>
            <a:rPr lang="en-US" sz="2400" b="1" dirty="0" smtClean="0">
              <a:solidFill>
                <a:schemeClr val="tx1"/>
              </a:solidFill>
            </a:rPr>
            <a:t>     </a:t>
          </a:r>
          <a:r>
            <a:rPr lang="en-US" sz="1600" b="1" dirty="0" smtClean="0">
              <a:solidFill>
                <a:schemeClr val="tx1"/>
              </a:solidFill>
            </a:rPr>
            <a:t>HL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th-TH" sz="2400" b="1" dirty="0" smtClean="0">
              <a:solidFill>
                <a:schemeClr val="tx1"/>
              </a:solidFill>
            </a:rPr>
            <a:t>ระดับ</a:t>
          </a:r>
          <a:r>
            <a:rPr lang="th-TH" sz="2400" b="1" dirty="0" err="1" smtClean="0">
              <a:solidFill>
                <a:schemeClr val="tx1"/>
              </a:solidFill>
            </a:rPr>
            <a:t>ตำบบ</a:t>
          </a:r>
          <a:endParaRPr lang="th-TH" sz="2400" b="1" dirty="0" smtClean="0">
            <a:solidFill>
              <a:schemeClr val="tx1"/>
            </a:solidFill>
          </a:endParaRPr>
        </a:p>
        <a:p>
          <a:pPr algn="just"/>
          <a:r>
            <a:rPr lang="th-TH" sz="2400" b="1" dirty="0" smtClean="0">
              <a:solidFill>
                <a:schemeClr val="tx1"/>
              </a:solidFill>
            </a:rPr>
            <a:t>-</a:t>
          </a:r>
          <a:r>
            <a:rPr lang="th-TH" sz="2300" b="1" dirty="0" smtClean="0">
              <a:solidFill>
                <a:schemeClr val="tx1"/>
              </a:solidFill>
            </a:rPr>
            <a:t>ติดตามประเมินผล (มีแผนสร้างเสริมสุขภาพทุกตำบล)</a:t>
          </a:r>
        </a:p>
        <a:p>
          <a:pPr algn="l"/>
          <a:r>
            <a:rPr lang="th-TH" sz="2300" b="1" dirty="0" smtClean="0">
              <a:solidFill>
                <a:schemeClr val="tx1"/>
              </a:solidFill>
            </a:rPr>
            <a:t>-ติดตามเยี่ยมเสริมพลัง</a:t>
          </a:r>
        </a:p>
        <a:p>
          <a:pPr algn="ctr"/>
          <a:r>
            <a:rPr lang="th-TH" sz="2400" dirty="0" smtClean="0"/>
            <a:t> </a:t>
          </a:r>
          <a:endParaRPr lang="th-TH" sz="2400" dirty="0"/>
        </a:p>
      </dgm:t>
    </dgm:pt>
    <dgm:pt modelId="{650DE216-D588-43F1-8BA5-FC362FA68791}" type="parTrans" cxnId="{958ACBBA-50ED-4A2A-A214-3E6089840FA8}">
      <dgm:prSet/>
      <dgm:spPr/>
      <dgm:t>
        <a:bodyPr/>
        <a:lstStyle/>
        <a:p>
          <a:endParaRPr lang="th-TH"/>
        </a:p>
      </dgm:t>
    </dgm:pt>
    <dgm:pt modelId="{91436A67-27F2-415D-85A8-4B2744A9E488}" type="sibTrans" cxnId="{958ACBBA-50ED-4A2A-A214-3E6089840FA8}">
      <dgm:prSet/>
      <dgm:spPr/>
      <dgm:t>
        <a:bodyPr/>
        <a:lstStyle/>
        <a:p>
          <a:endParaRPr lang="th-TH"/>
        </a:p>
      </dgm:t>
    </dgm:pt>
    <dgm:pt modelId="{9B7C34FD-CC16-4529-B943-3A16D8D02E07}">
      <dgm:prSet phldrT="[ข้อความ]" custT="1"/>
      <dgm:spPr>
        <a:solidFill>
          <a:srgbClr val="92D050"/>
        </a:solidFill>
      </dgm:spPr>
      <dgm:t>
        <a:bodyPr/>
        <a:lstStyle/>
        <a:p>
          <a:pPr algn="l"/>
          <a:r>
            <a:rPr lang="th-TH" sz="2400" b="1" dirty="0" smtClean="0">
              <a:solidFill>
                <a:schemeClr val="tx1"/>
              </a:solidFill>
            </a:rPr>
            <a:t>-วิเคราะห์ข้อมูลสุขภาพ</a:t>
          </a:r>
          <a:r>
            <a:rPr lang="th-TH" sz="2400" b="1" dirty="0" err="1" smtClean="0">
              <a:solidFill>
                <a:schemeClr val="tx1"/>
              </a:solidFill>
            </a:rPr>
            <a:t>ปชก</a:t>
          </a:r>
          <a:r>
            <a:rPr lang="th-TH" sz="2400" b="1" dirty="0" smtClean="0">
              <a:solidFill>
                <a:schemeClr val="tx1"/>
              </a:solidFill>
            </a:rPr>
            <a:t>.ในพื้นที่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-คืนข้อมูลให้ภาคีเครือข่าย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-ส่งเสริม/สนับสนุนการมีส่วนร่วมของภาคีเครือข่าย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-พัฒนาศักยภาพแกนนำ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    กระตุ้น</a:t>
          </a:r>
          <a:r>
            <a:rPr lang="en-US" sz="1600" b="1" dirty="0" smtClean="0">
              <a:solidFill>
                <a:schemeClr val="tx1"/>
              </a:solidFill>
            </a:rPr>
            <a:t>HL </a:t>
          </a:r>
          <a:r>
            <a:rPr lang="th-TH" sz="2400" b="1" dirty="0" smtClean="0">
              <a:solidFill>
                <a:schemeClr val="tx1"/>
              </a:solidFill>
            </a:rPr>
            <a:t>ให้เกิดการ</a:t>
          </a:r>
          <a:r>
            <a:rPr lang="th-TH" sz="2400" b="1" dirty="0" err="1" smtClean="0">
              <a:solidFill>
                <a:schemeClr val="tx1"/>
              </a:solidFill>
            </a:rPr>
            <a:t>ขับเคลิ่อน</a:t>
          </a:r>
          <a:r>
            <a:rPr lang="th-TH" sz="2400" b="1" dirty="0" smtClean="0">
              <a:solidFill>
                <a:schemeClr val="tx1"/>
              </a:solidFill>
            </a:rPr>
            <a:t>     การ ปรับเปลี่ยนพฤติกรรม 4 ด้าน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    สนับสนุนองค์ความรู้ 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    สนับสนุนให้เกิดแผน</a:t>
          </a:r>
          <a:r>
            <a:rPr lang="th-TH" sz="2400" b="1" dirty="0" err="1" smtClean="0">
              <a:solidFill>
                <a:schemeClr val="tx1"/>
              </a:solidFill>
            </a:rPr>
            <a:t>ปฎิบัติ</a:t>
          </a:r>
          <a:r>
            <a:rPr lang="th-TH" sz="2400" b="1" dirty="0" smtClean="0">
              <a:solidFill>
                <a:schemeClr val="tx1"/>
              </a:solidFill>
            </a:rPr>
            <a:t>การในชุมชน(แผนตำบลอย่างน้อยตำบลละ 1 แห่ง)</a:t>
          </a:r>
          <a:endParaRPr lang="th-TH" sz="2400" b="1" dirty="0">
            <a:solidFill>
              <a:schemeClr val="tx1"/>
            </a:solidFill>
          </a:endParaRPr>
        </a:p>
      </dgm:t>
    </dgm:pt>
    <dgm:pt modelId="{41A4CE89-9D59-4DD4-8368-D5687F05C910}" type="parTrans" cxnId="{5E0159D0-6501-4B09-A282-F754E1E296A8}">
      <dgm:prSet/>
      <dgm:spPr/>
      <dgm:t>
        <a:bodyPr/>
        <a:lstStyle/>
        <a:p>
          <a:endParaRPr lang="th-TH"/>
        </a:p>
      </dgm:t>
    </dgm:pt>
    <dgm:pt modelId="{2768EABE-A9F1-4143-8657-E06B466109C2}" type="sibTrans" cxnId="{5E0159D0-6501-4B09-A282-F754E1E296A8}">
      <dgm:prSet/>
      <dgm:spPr/>
      <dgm:t>
        <a:bodyPr/>
        <a:lstStyle/>
        <a:p>
          <a:endParaRPr lang="th-TH"/>
        </a:p>
      </dgm:t>
    </dgm:pt>
    <dgm:pt modelId="{0E3871E3-E7F1-45C7-9B88-17AC32FF0A48}">
      <dgm:prSet phldrT="[ข้อความ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h-TH" sz="2800" b="1" dirty="0" smtClean="0">
              <a:solidFill>
                <a:schemeClr val="tx1"/>
              </a:solidFill>
            </a:rPr>
            <a:t>-มีแผน</a:t>
          </a:r>
          <a:r>
            <a:rPr lang="th-TH" sz="3200" b="1" dirty="0" smtClean="0">
              <a:solidFill>
                <a:schemeClr val="tx1"/>
              </a:solidFill>
            </a:rPr>
            <a:t>ส</a:t>
          </a:r>
          <a:r>
            <a:rPr lang="th-TH" sz="2800" b="1" dirty="0" smtClean="0">
              <a:solidFill>
                <a:schemeClr val="tx1"/>
              </a:solidFill>
            </a:rPr>
            <a:t>ร้างสุขภาพ</a:t>
          </a:r>
          <a:r>
            <a:rPr lang="th-TH" sz="2000" b="1" dirty="0" smtClean="0">
              <a:solidFill>
                <a:schemeClr val="tx1"/>
              </a:solidFill>
            </a:rPr>
            <a:t> </a:t>
          </a:r>
        </a:p>
        <a:p>
          <a:pPr algn="l"/>
          <a:r>
            <a:rPr lang="th-TH" sz="2000" b="1" dirty="0" smtClean="0">
              <a:solidFill>
                <a:schemeClr val="tx1"/>
              </a:solidFill>
            </a:rPr>
            <a:t>...</a:t>
          </a:r>
          <a:r>
            <a:rPr lang="th-TH" sz="2800" b="1" dirty="0" smtClean="0">
              <a:solidFill>
                <a:schemeClr val="tx1"/>
              </a:solidFill>
            </a:rPr>
            <a:t>อย่างน้อยตำบลละ 1 แห่ง</a:t>
          </a:r>
        </a:p>
        <a:p>
          <a:pPr algn="l"/>
          <a:r>
            <a:rPr lang="th-TH" sz="3200" b="1" dirty="0" smtClean="0">
              <a:solidFill>
                <a:schemeClr val="tx1"/>
              </a:solidFill>
            </a:rPr>
            <a:t>-</a:t>
          </a:r>
          <a:r>
            <a:rPr lang="th-TH" sz="2400" b="1" dirty="0" err="1" smtClean="0">
              <a:solidFill>
                <a:schemeClr val="tx1"/>
              </a:solidFill>
            </a:rPr>
            <a:t>เกณฑื</a:t>
          </a:r>
          <a:r>
            <a:rPr lang="th-TH" sz="2400" b="1" dirty="0" smtClean="0">
              <a:solidFill>
                <a:schemeClr val="tx1"/>
              </a:solidFill>
            </a:rPr>
            <a:t>คัดเลือก</a:t>
          </a:r>
          <a:r>
            <a:rPr lang="en-US" sz="1800" b="1" dirty="0" smtClean="0">
              <a:solidFill>
                <a:schemeClr val="tx1"/>
              </a:solidFill>
            </a:rPr>
            <a:t>HL</a:t>
          </a:r>
          <a:r>
            <a:rPr lang="th-TH" sz="1800" b="1" dirty="0" smtClean="0">
              <a:solidFill>
                <a:schemeClr val="tx1"/>
              </a:solidFill>
            </a:rPr>
            <a:t>  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1.เป็นผู้นำที่สามารถเปลี่ยนแปลงตนเองไปสู่การมีสุขภาพพึงประสงค์ 4 ด้าน 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2.เป็นที่ยอมรับของชุมชน</a:t>
          </a:r>
        </a:p>
        <a:p>
          <a:pPr algn="l"/>
          <a:r>
            <a:rPr lang="th-TH" sz="2400" b="1" dirty="0" smtClean="0">
              <a:solidFill>
                <a:schemeClr val="tx1"/>
              </a:solidFill>
            </a:rPr>
            <a:t>3.มีจิตอาสาในการทำงานด้านสุขภาพ</a:t>
          </a:r>
          <a:endParaRPr lang="th-TH" sz="1800" b="1" dirty="0">
            <a:solidFill>
              <a:schemeClr val="tx1"/>
            </a:solidFill>
          </a:endParaRPr>
        </a:p>
      </dgm:t>
    </dgm:pt>
    <dgm:pt modelId="{F7DAF463-9E08-4EB6-A0CE-2D81CEECF3FC}" type="parTrans" cxnId="{FC8861F6-B7C0-48E8-A15D-E4767C19CAFF}">
      <dgm:prSet/>
      <dgm:spPr/>
      <dgm:t>
        <a:bodyPr/>
        <a:lstStyle/>
        <a:p>
          <a:endParaRPr lang="th-TH"/>
        </a:p>
      </dgm:t>
    </dgm:pt>
    <dgm:pt modelId="{C5ADC326-DDC3-4633-BB19-CBBFC15A98EF}" type="sibTrans" cxnId="{FC8861F6-B7C0-48E8-A15D-E4767C19CAFF}">
      <dgm:prSet/>
      <dgm:spPr/>
      <dgm:t>
        <a:bodyPr/>
        <a:lstStyle/>
        <a:p>
          <a:endParaRPr lang="th-TH"/>
        </a:p>
      </dgm:t>
    </dgm:pt>
    <dgm:pt modelId="{CBC1CF95-3AFC-4F83-80C9-499C1E2013DC}" type="pres">
      <dgm:prSet presAssocID="{2599B89A-695E-40E4-B1AF-7C5ED3722F0B}" presName="Name0" presStyleCnt="0">
        <dgm:presLayoutVars>
          <dgm:dir/>
          <dgm:resizeHandles val="exact"/>
        </dgm:presLayoutVars>
      </dgm:prSet>
      <dgm:spPr/>
    </dgm:pt>
    <dgm:pt modelId="{E4E3864E-6EA7-4B9D-B4BE-BF5D6A5A07A2}" type="pres">
      <dgm:prSet presAssocID="{2599B89A-695E-40E4-B1AF-7C5ED3722F0B}" presName="fgShape" presStyleLbl="fgShp" presStyleIdx="0" presStyleCnt="1" custScaleX="103294" custScaleY="40558" custLinFactNeighborX="-1421" custLinFactNeighborY="9317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4AEAAF97-699E-4B90-823D-4855EF2B13E2}" type="pres">
      <dgm:prSet presAssocID="{2599B89A-695E-40E4-B1AF-7C5ED3722F0B}" presName="linComp" presStyleCnt="0"/>
      <dgm:spPr/>
    </dgm:pt>
    <dgm:pt modelId="{905C7DCD-130B-49AC-8964-28EF00C1E731}" type="pres">
      <dgm:prSet presAssocID="{AAB6E07C-4B01-49DC-968B-839992D46E0B}" presName="compNode" presStyleCnt="0"/>
      <dgm:spPr/>
    </dgm:pt>
    <dgm:pt modelId="{28452A56-44E7-41D4-ABA7-0AFF3EEEDA52}" type="pres">
      <dgm:prSet presAssocID="{AAB6E07C-4B01-49DC-968B-839992D46E0B}" presName="bkgdShape" presStyleLbl="node1" presStyleIdx="0" presStyleCnt="3" custScaleX="56891" custLinFactNeighborX="-29838"/>
      <dgm:spPr/>
      <dgm:t>
        <a:bodyPr/>
        <a:lstStyle/>
        <a:p>
          <a:endParaRPr lang="th-TH"/>
        </a:p>
      </dgm:t>
    </dgm:pt>
    <dgm:pt modelId="{B391A73F-A048-406C-BFEC-3D9ECA03F7EF}" type="pres">
      <dgm:prSet presAssocID="{AAB6E07C-4B01-49DC-968B-839992D46E0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3B06020-FCDE-44F3-9877-371FE05D45B0}" type="pres">
      <dgm:prSet presAssocID="{AAB6E07C-4B01-49DC-968B-839992D46E0B}" presName="invisiNode" presStyleLbl="node1" presStyleIdx="0" presStyleCnt="3"/>
      <dgm:spPr/>
    </dgm:pt>
    <dgm:pt modelId="{FA5D4B4A-DFDD-4466-B136-B27A737797DB}" type="pres">
      <dgm:prSet presAssocID="{AAB6E07C-4B01-49DC-968B-839992D46E0B}" presName="imagNode" presStyleLbl="fgImgPlace1" presStyleIdx="0" presStyleCnt="3" custScaleY="68940" custLinFactNeighborX="-2551" custLinFactNeighborY="-27950"/>
      <dgm:spPr>
        <a:solidFill>
          <a:srgbClr val="E204B8"/>
        </a:solidFill>
      </dgm:spPr>
    </dgm:pt>
    <dgm:pt modelId="{2ACA7C2A-C271-4875-B18E-7EE4C414D626}" type="pres">
      <dgm:prSet presAssocID="{91436A67-27F2-415D-85A8-4B2744A9E488}" presName="sibTrans" presStyleLbl="sibTrans2D1" presStyleIdx="0" presStyleCnt="0"/>
      <dgm:spPr/>
      <dgm:t>
        <a:bodyPr/>
        <a:lstStyle/>
        <a:p>
          <a:endParaRPr lang="th-TH"/>
        </a:p>
      </dgm:t>
    </dgm:pt>
    <dgm:pt modelId="{216CEC1B-A067-4D92-AB06-CABA44E12995}" type="pres">
      <dgm:prSet presAssocID="{9B7C34FD-CC16-4529-B943-3A16D8D02E07}" presName="compNode" presStyleCnt="0"/>
      <dgm:spPr/>
    </dgm:pt>
    <dgm:pt modelId="{B84EF189-5394-4A90-8D11-FD22D71EB899}" type="pres">
      <dgm:prSet presAssocID="{9B7C34FD-CC16-4529-B943-3A16D8D02E07}" presName="bkgdShape" presStyleLbl="node1" presStyleIdx="1" presStyleCnt="3" custScaleX="171456" custLinFactNeighborX="-4245" custLinFactNeighborY="113"/>
      <dgm:spPr/>
      <dgm:t>
        <a:bodyPr/>
        <a:lstStyle/>
        <a:p>
          <a:endParaRPr lang="th-TH"/>
        </a:p>
      </dgm:t>
    </dgm:pt>
    <dgm:pt modelId="{1038C858-6195-432B-BC93-25BB8AC40A4E}" type="pres">
      <dgm:prSet presAssocID="{9B7C34FD-CC16-4529-B943-3A16D8D02E0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B7B1CEF-5C0B-428D-9299-3BB07FA1998B}" type="pres">
      <dgm:prSet presAssocID="{9B7C34FD-CC16-4529-B943-3A16D8D02E07}" presName="invisiNode" presStyleLbl="node1" presStyleIdx="1" presStyleCnt="3"/>
      <dgm:spPr/>
    </dgm:pt>
    <dgm:pt modelId="{7D129399-5D0A-4501-AD48-452A59A4A7B0}" type="pres">
      <dgm:prSet presAssocID="{9B7C34FD-CC16-4529-B943-3A16D8D02E07}" presName="imagNode" presStyleLbl="fgImgPlace1" presStyleIdx="1" presStyleCnt="3" custScaleY="70371" custLinFactNeighborX="-11384" custLinFactNeighborY="-29436"/>
      <dgm:spPr>
        <a:solidFill>
          <a:srgbClr val="00B050"/>
        </a:solidFill>
      </dgm:spPr>
    </dgm:pt>
    <dgm:pt modelId="{AB40993D-CD63-43FC-BEEA-4871AF6FBBA1}" type="pres">
      <dgm:prSet presAssocID="{2768EABE-A9F1-4143-8657-E06B466109C2}" presName="sibTrans" presStyleLbl="sibTrans2D1" presStyleIdx="0" presStyleCnt="0"/>
      <dgm:spPr/>
      <dgm:t>
        <a:bodyPr/>
        <a:lstStyle/>
        <a:p>
          <a:endParaRPr lang="th-TH"/>
        </a:p>
      </dgm:t>
    </dgm:pt>
    <dgm:pt modelId="{4616BE11-A97E-4B2A-B88B-04B784AFFC48}" type="pres">
      <dgm:prSet presAssocID="{0E3871E3-E7F1-45C7-9B88-17AC32FF0A48}" presName="compNode" presStyleCnt="0"/>
      <dgm:spPr/>
    </dgm:pt>
    <dgm:pt modelId="{31CD25B3-9248-4718-80AB-10E6C4617391}" type="pres">
      <dgm:prSet presAssocID="{0E3871E3-E7F1-45C7-9B88-17AC32FF0A48}" presName="bkgdShape" presStyleLbl="node1" presStyleIdx="2" presStyleCnt="3" custScaleX="162583" custLinFactNeighborX="-6004" custLinFactNeighborY="-536"/>
      <dgm:spPr/>
      <dgm:t>
        <a:bodyPr/>
        <a:lstStyle/>
        <a:p>
          <a:endParaRPr lang="th-TH"/>
        </a:p>
      </dgm:t>
    </dgm:pt>
    <dgm:pt modelId="{42897943-8FE4-4D03-B65A-5FA44A5C56B9}" type="pres">
      <dgm:prSet presAssocID="{0E3871E3-E7F1-45C7-9B88-17AC32FF0A4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B3367B-AB85-4774-9716-310430FD3899}" type="pres">
      <dgm:prSet presAssocID="{0E3871E3-E7F1-45C7-9B88-17AC32FF0A48}" presName="invisiNode" presStyleLbl="node1" presStyleIdx="2" presStyleCnt="3"/>
      <dgm:spPr/>
    </dgm:pt>
    <dgm:pt modelId="{0B197892-8469-4EDE-B170-665C2E7686FC}" type="pres">
      <dgm:prSet presAssocID="{0E3871E3-E7F1-45C7-9B88-17AC32FF0A48}" presName="imagNode" presStyleLbl="fgImgPlace1" presStyleIdx="2" presStyleCnt="3" custScaleX="126628" custScaleY="77264" custLinFactNeighborX="-7280" custLinFactNeighborY="-24864"/>
      <dgm:spPr>
        <a:solidFill>
          <a:schemeClr val="accent3">
            <a:lumMod val="75000"/>
          </a:schemeClr>
        </a:solidFill>
      </dgm:spPr>
    </dgm:pt>
  </dgm:ptLst>
  <dgm:cxnLst>
    <dgm:cxn modelId="{958ACBBA-50ED-4A2A-A214-3E6089840FA8}" srcId="{2599B89A-695E-40E4-B1AF-7C5ED3722F0B}" destId="{AAB6E07C-4B01-49DC-968B-839992D46E0B}" srcOrd="0" destOrd="0" parTransId="{650DE216-D588-43F1-8BA5-FC362FA68791}" sibTransId="{91436A67-27F2-415D-85A8-4B2744A9E488}"/>
    <dgm:cxn modelId="{8B692E8F-F848-40E2-8F36-4CCEAC33E51D}" type="presOf" srcId="{9B7C34FD-CC16-4529-B943-3A16D8D02E07}" destId="{1038C858-6195-432B-BC93-25BB8AC40A4E}" srcOrd="1" destOrd="0" presId="urn:microsoft.com/office/officeart/2005/8/layout/hList7"/>
    <dgm:cxn modelId="{D5A1B5E2-9DD6-4F7D-9773-84D5F04C9828}" type="presOf" srcId="{0E3871E3-E7F1-45C7-9B88-17AC32FF0A48}" destId="{31CD25B3-9248-4718-80AB-10E6C4617391}" srcOrd="0" destOrd="0" presId="urn:microsoft.com/office/officeart/2005/8/layout/hList7"/>
    <dgm:cxn modelId="{FA8AEED8-D863-4112-835F-CE793310EBE4}" type="presOf" srcId="{AAB6E07C-4B01-49DC-968B-839992D46E0B}" destId="{B391A73F-A048-406C-BFEC-3D9ECA03F7EF}" srcOrd="1" destOrd="0" presId="urn:microsoft.com/office/officeart/2005/8/layout/hList7"/>
    <dgm:cxn modelId="{5E0159D0-6501-4B09-A282-F754E1E296A8}" srcId="{2599B89A-695E-40E4-B1AF-7C5ED3722F0B}" destId="{9B7C34FD-CC16-4529-B943-3A16D8D02E07}" srcOrd="1" destOrd="0" parTransId="{41A4CE89-9D59-4DD4-8368-D5687F05C910}" sibTransId="{2768EABE-A9F1-4143-8657-E06B466109C2}"/>
    <dgm:cxn modelId="{9B3E1696-CEC6-420E-854A-E7F6C5498466}" type="presOf" srcId="{AAB6E07C-4B01-49DC-968B-839992D46E0B}" destId="{28452A56-44E7-41D4-ABA7-0AFF3EEEDA52}" srcOrd="0" destOrd="0" presId="urn:microsoft.com/office/officeart/2005/8/layout/hList7"/>
    <dgm:cxn modelId="{9995AC01-EAB5-4D94-A860-D355B185F9F4}" type="presOf" srcId="{91436A67-27F2-415D-85A8-4B2744A9E488}" destId="{2ACA7C2A-C271-4875-B18E-7EE4C414D626}" srcOrd="0" destOrd="0" presId="urn:microsoft.com/office/officeart/2005/8/layout/hList7"/>
    <dgm:cxn modelId="{0CFFE4C4-0D1E-43BF-8D12-7F2034B3B96A}" type="presOf" srcId="{2768EABE-A9F1-4143-8657-E06B466109C2}" destId="{AB40993D-CD63-43FC-BEEA-4871AF6FBBA1}" srcOrd="0" destOrd="0" presId="urn:microsoft.com/office/officeart/2005/8/layout/hList7"/>
    <dgm:cxn modelId="{96F573AC-B703-4ACD-97D6-16ABA1705687}" type="presOf" srcId="{9B7C34FD-CC16-4529-B943-3A16D8D02E07}" destId="{B84EF189-5394-4A90-8D11-FD22D71EB899}" srcOrd="0" destOrd="0" presId="urn:microsoft.com/office/officeart/2005/8/layout/hList7"/>
    <dgm:cxn modelId="{2A234DA5-1C3E-453C-B277-82AC2A465360}" type="presOf" srcId="{2599B89A-695E-40E4-B1AF-7C5ED3722F0B}" destId="{CBC1CF95-3AFC-4F83-80C9-499C1E2013DC}" srcOrd="0" destOrd="0" presId="urn:microsoft.com/office/officeart/2005/8/layout/hList7"/>
    <dgm:cxn modelId="{DF1E0F61-F702-4586-AE78-C20A4BE9F539}" type="presOf" srcId="{0E3871E3-E7F1-45C7-9B88-17AC32FF0A48}" destId="{42897943-8FE4-4D03-B65A-5FA44A5C56B9}" srcOrd="1" destOrd="0" presId="urn:microsoft.com/office/officeart/2005/8/layout/hList7"/>
    <dgm:cxn modelId="{FC8861F6-B7C0-48E8-A15D-E4767C19CAFF}" srcId="{2599B89A-695E-40E4-B1AF-7C5ED3722F0B}" destId="{0E3871E3-E7F1-45C7-9B88-17AC32FF0A48}" srcOrd="2" destOrd="0" parTransId="{F7DAF463-9E08-4EB6-A0CE-2D81CEECF3FC}" sibTransId="{C5ADC326-DDC3-4633-BB19-CBBFC15A98EF}"/>
    <dgm:cxn modelId="{B83B3864-00C3-4721-8121-1329397A2476}" type="presParOf" srcId="{CBC1CF95-3AFC-4F83-80C9-499C1E2013DC}" destId="{E4E3864E-6EA7-4B9D-B4BE-BF5D6A5A07A2}" srcOrd="0" destOrd="0" presId="urn:microsoft.com/office/officeart/2005/8/layout/hList7"/>
    <dgm:cxn modelId="{D5F4ADC2-B766-4121-A2E2-943010A4E60B}" type="presParOf" srcId="{CBC1CF95-3AFC-4F83-80C9-499C1E2013DC}" destId="{4AEAAF97-699E-4B90-823D-4855EF2B13E2}" srcOrd="1" destOrd="0" presId="urn:microsoft.com/office/officeart/2005/8/layout/hList7"/>
    <dgm:cxn modelId="{43085BC7-D995-4853-8BC9-AAB290595E31}" type="presParOf" srcId="{4AEAAF97-699E-4B90-823D-4855EF2B13E2}" destId="{905C7DCD-130B-49AC-8964-28EF00C1E731}" srcOrd="0" destOrd="0" presId="urn:microsoft.com/office/officeart/2005/8/layout/hList7"/>
    <dgm:cxn modelId="{0FD3098F-3088-4BEE-9F78-419B3FC98943}" type="presParOf" srcId="{905C7DCD-130B-49AC-8964-28EF00C1E731}" destId="{28452A56-44E7-41D4-ABA7-0AFF3EEEDA52}" srcOrd="0" destOrd="0" presId="urn:microsoft.com/office/officeart/2005/8/layout/hList7"/>
    <dgm:cxn modelId="{72EE455E-8214-47D2-99FD-5A73B376C4F5}" type="presParOf" srcId="{905C7DCD-130B-49AC-8964-28EF00C1E731}" destId="{B391A73F-A048-406C-BFEC-3D9ECA03F7EF}" srcOrd="1" destOrd="0" presId="urn:microsoft.com/office/officeart/2005/8/layout/hList7"/>
    <dgm:cxn modelId="{4847A5D6-4450-4A3D-B7CA-35F9D10AD449}" type="presParOf" srcId="{905C7DCD-130B-49AC-8964-28EF00C1E731}" destId="{C3B06020-FCDE-44F3-9877-371FE05D45B0}" srcOrd="2" destOrd="0" presId="urn:microsoft.com/office/officeart/2005/8/layout/hList7"/>
    <dgm:cxn modelId="{90C52FF5-5673-44CF-AA78-824779C8FBF3}" type="presParOf" srcId="{905C7DCD-130B-49AC-8964-28EF00C1E731}" destId="{FA5D4B4A-DFDD-4466-B136-B27A737797DB}" srcOrd="3" destOrd="0" presId="urn:microsoft.com/office/officeart/2005/8/layout/hList7"/>
    <dgm:cxn modelId="{862EE009-7864-4D0A-8A85-CE8D56820EA6}" type="presParOf" srcId="{4AEAAF97-699E-4B90-823D-4855EF2B13E2}" destId="{2ACA7C2A-C271-4875-B18E-7EE4C414D626}" srcOrd="1" destOrd="0" presId="urn:microsoft.com/office/officeart/2005/8/layout/hList7"/>
    <dgm:cxn modelId="{6C6A2BC1-37F2-47BC-BF9B-3D1813C2D7E9}" type="presParOf" srcId="{4AEAAF97-699E-4B90-823D-4855EF2B13E2}" destId="{216CEC1B-A067-4D92-AB06-CABA44E12995}" srcOrd="2" destOrd="0" presId="urn:microsoft.com/office/officeart/2005/8/layout/hList7"/>
    <dgm:cxn modelId="{9A4B823F-BE70-4B2B-9D7E-49F74C07A75E}" type="presParOf" srcId="{216CEC1B-A067-4D92-AB06-CABA44E12995}" destId="{B84EF189-5394-4A90-8D11-FD22D71EB899}" srcOrd="0" destOrd="0" presId="urn:microsoft.com/office/officeart/2005/8/layout/hList7"/>
    <dgm:cxn modelId="{A9E317A8-D277-46CA-BDAA-A3F8059C77CF}" type="presParOf" srcId="{216CEC1B-A067-4D92-AB06-CABA44E12995}" destId="{1038C858-6195-432B-BC93-25BB8AC40A4E}" srcOrd="1" destOrd="0" presId="urn:microsoft.com/office/officeart/2005/8/layout/hList7"/>
    <dgm:cxn modelId="{1AF0AD57-628E-407A-8B6A-6DC0D9423B2B}" type="presParOf" srcId="{216CEC1B-A067-4D92-AB06-CABA44E12995}" destId="{AB7B1CEF-5C0B-428D-9299-3BB07FA1998B}" srcOrd="2" destOrd="0" presId="urn:microsoft.com/office/officeart/2005/8/layout/hList7"/>
    <dgm:cxn modelId="{294E0CA6-AEEF-48CD-BBCE-56C2FE8BB7A6}" type="presParOf" srcId="{216CEC1B-A067-4D92-AB06-CABA44E12995}" destId="{7D129399-5D0A-4501-AD48-452A59A4A7B0}" srcOrd="3" destOrd="0" presId="urn:microsoft.com/office/officeart/2005/8/layout/hList7"/>
    <dgm:cxn modelId="{C2ADE467-175D-4C14-8011-6FFE40D1EFFD}" type="presParOf" srcId="{4AEAAF97-699E-4B90-823D-4855EF2B13E2}" destId="{AB40993D-CD63-43FC-BEEA-4871AF6FBBA1}" srcOrd="3" destOrd="0" presId="urn:microsoft.com/office/officeart/2005/8/layout/hList7"/>
    <dgm:cxn modelId="{C9858EEF-1FF0-401C-9352-7E0B46760B84}" type="presParOf" srcId="{4AEAAF97-699E-4B90-823D-4855EF2B13E2}" destId="{4616BE11-A97E-4B2A-B88B-04B784AFFC48}" srcOrd="4" destOrd="0" presId="urn:microsoft.com/office/officeart/2005/8/layout/hList7"/>
    <dgm:cxn modelId="{7F74D943-82FA-44A5-9297-93A58E617E24}" type="presParOf" srcId="{4616BE11-A97E-4B2A-B88B-04B784AFFC48}" destId="{31CD25B3-9248-4718-80AB-10E6C4617391}" srcOrd="0" destOrd="0" presId="urn:microsoft.com/office/officeart/2005/8/layout/hList7"/>
    <dgm:cxn modelId="{6D442B90-8F2A-44B1-9D23-663A4E785C7B}" type="presParOf" srcId="{4616BE11-A97E-4B2A-B88B-04B784AFFC48}" destId="{42897943-8FE4-4D03-B65A-5FA44A5C56B9}" srcOrd="1" destOrd="0" presId="urn:microsoft.com/office/officeart/2005/8/layout/hList7"/>
    <dgm:cxn modelId="{C0E1AB4A-4742-4ABE-8423-1CDA617DB219}" type="presParOf" srcId="{4616BE11-A97E-4B2A-B88B-04B784AFFC48}" destId="{39B3367B-AB85-4774-9716-310430FD3899}" srcOrd="2" destOrd="0" presId="urn:microsoft.com/office/officeart/2005/8/layout/hList7"/>
    <dgm:cxn modelId="{BA9E5415-78F5-4306-945D-082477B400E8}" type="presParOf" srcId="{4616BE11-A97E-4B2A-B88B-04B784AFFC48}" destId="{0B197892-8469-4EDE-B170-665C2E7686F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52A56-44E7-41D4-ABA7-0AFF3EEEDA52}">
      <dsp:nvSpPr>
        <dsp:cNvPr id="0" name=""/>
        <dsp:cNvSpPr/>
      </dsp:nvSpPr>
      <dsp:spPr>
        <a:xfrm>
          <a:off x="0" y="0"/>
          <a:ext cx="1865200" cy="5059840"/>
        </a:xfrm>
        <a:prstGeom prst="roundRect">
          <a:avLst>
            <a:gd name="adj" fmla="val 10000"/>
          </a:avLst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-วิเคราะห์ข้อมูล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-สนับสนุนพื้นที่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-พัฒนาการสร้าง </a:t>
          </a:r>
          <a:r>
            <a:rPr lang="en-US" sz="2400" b="1" kern="1200" dirty="0" smtClean="0">
              <a:solidFill>
                <a:schemeClr val="tx1"/>
              </a:solidFill>
            </a:rPr>
            <a:t>     </a:t>
          </a:r>
          <a:r>
            <a:rPr lang="en-US" sz="1600" b="1" kern="1200" dirty="0" smtClean="0">
              <a:solidFill>
                <a:schemeClr val="tx1"/>
              </a:solidFill>
            </a:rPr>
            <a:t>HL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th-TH" sz="2400" b="1" kern="1200" dirty="0" smtClean="0">
              <a:solidFill>
                <a:schemeClr val="tx1"/>
              </a:solidFill>
            </a:rPr>
            <a:t>ระดับ</a:t>
          </a:r>
          <a:r>
            <a:rPr lang="th-TH" sz="2400" b="1" kern="1200" dirty="0" err="1" smtClean="0">
              <a:solidFill>
                <a:schemeClr val="tx1"/>
              </a:solidFill>
            </a:rPr>
            <a:t>ตำบบ</a:t>
          </a:r>
          <a:endParaRPr lang="th-TH" sz="2400" b="1" kern="1200" dirty="0" smtClean="0">
            <a:solidFill>
              <a:schemeClr val="tx1"/>
            </a:solidFill>
          </a:endParaRP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</a:t>
          </a:r>
          <a:r>
            <a:rPr lang="th-TH" sz="2300" b="1" kern="1200" dirty="0" smtClean="0">
              <a:solidFill>
                <a:schemeClr val="tx1"/>
              </a:solidFill>
            </a:rPr>
            <a:t>ติดตามประเมินผล (มีแผนสร้างเสริมสุขภาพทุกตำบล)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>
              <a:solidFill>
                <a:schemeClr val="tx1"/>
              </a:solidFill>
            </a:rPr>
            <a:t>-ติดตามเยี่ยมเสริมพลัง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 </a:t>
          </a:r>
          <a:endParaRPr lang="th-TH" sz="2400" kern="1200" dirty="0"/>
        </a:p>
      </dsp:txBody>
      <dsp:txXfrm>
        <a:off x="0" y="2023936"/>
        <a:ext cx="1865200" cy="2023936"/>
      </dsp:txXfrm>
    </dsp:sp>
    <dsp:sp modelId="{FA5D4B4A-DFDD-4466-B136-B27A737797DB}">
      <dsp:nvSpPr>
        <dsp:cNvPr id="0" name=""/>
        <dsp:cNvSpPr/>
      </dsp:nvSpPr>
      <dsp:spPr>
        <a:xfrm>
          <a:off x="90137" y="94322"/>
          <a:ext cx="1684927" cy="1161588"/>
        </a:xfrm>
        <a:prstGeom prst="ellipse">
          <a:avLst/>
        </a:prstGeom>
        <a:solidFill>
          <a:srgbClr val="E204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EF189-5394-4A90-8D11-FD22D71EB899}">
      <dsp:nvSpPr>
        <dsp:cNvPr id="0" name=""/>
        <dsp:cNvSpPr/>
      </dsp:nvSpPr>
      <dsp:spPr>
        <a:xfrm>
          <a:off x="1923489" y="0"/>
          <a:ext cx="3354422" cy="505984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-วิเคราะห์ข้อมูลสุขภาพ</a:t>
          </a:r>
          <a:r>
            <a:rPr lang="th-TH" sz="2400" b="1" kern="1200" dirty="0" err="1" smtClean="0">
              <a:solidFill>
                <a:schemeClr val="tx1"/>
              </a:solidFill>
            </a:rPr>
            <a:t>ปชก</a:t>
          </a:r>
          <a:r>
            <a:rPr lang="th-TH" sz="2400" b="1" kern="1200" dirty="0" smtClean="0">
              <a:solidFill>
                <a:schemeClr val="tx1"/>
              </a:solidFill>
            </a:rPr>
            <a:t>.ในพื้นที่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-คืนข้อมูลให้ภาคีเครือข่าย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-ส่งเสริม/สนับสนุนการมีส่วนร่วมของภาคีเครือข่าย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-พัฒนาศักยภาพแกนนำ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    กระตุ้น</a:t>
          </a:r>
          <a:r>
            <a:rPr lang="en-US" sz="1600" b="1" kern="1200" dirty="0" smtClean="0">
              <a:solidFill>
                <a:schemeClr val="tx1"/>
              </a:solidFill>
            </a:rPr>
            <a:t>HL </a:t>
          </a:r>
          <a:r>
            <a:rPr lang="th-TH" sz="2400" b="1" kern="1200" dirty="0" smtClean="0">
              <a:solidFill>
                <a:schemeClr val="tx1"/>
              </a:solidFill>
            </a:rPr>
            <a:t>ให้เกิดการ</a:t>
          </a:r>
          <a:r>
            <a:rPr lang="th-TH" sz="2400" b="1" kern="1200" dirty="0" err="1" smtClean="0">
              <a:solidFill>
                <a:schemeClr val="tx1"/>
              </a:solidFill>
            </a:rPr>
            <a:t>ขับเคลิ่อน</a:t>
          </a:r>
          <a:r>
            <a:rPr lang="th-TH" sz="2400" b="1" kern="1200" dirty="0" smtClean="0">
              <a:solidFill>
                <a:schemeClr val="tx1"/>
              </a:solidFill>
            </a:rPr>
            <a:t>     การ ปรับเปลี่ยนพฤติกรรม 4 ด้าน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    สนับสนุนองค์ความรู้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    สนับสนุนให้เกิดแผน</a:t>
          </a:r>
          <a:r>
            <a:rPr lang="th-TH" sz="2400" b="1" kern="1200" dirty="0" err="1" smtClean="0">
              <a:solidFill>
                <a:schemeClr val="tx1"/>
              </a:solidFill>
            </a:rPr>
            <a:t>ปฎิบัติ</a:t>
          </a:r>
          <a:r>
            <a:rPr lang="th-TH" sz="2400" b="1" kern="1200" dirty="0" smtClean="0">
              <a:solidFill>
                <a:schemeClr val="tx1"/>
              </a:solidFill>
            </a:rPr>
            <a:t>การในชุมชน(แผนตำบลอย่างน้อยตำบลละ 1 แห่ง)</a:t>
          </a:r>
          <a:endParaRPr lang="th-TH" sz="2400" b="1" kern="1200" dirty="0">
            <a:solidFill>
              <a:schemeClr val="tx1"/>
            </a:solidFill>
          </a:endParaRPr>
        </a:p>
      </dsp:txBody>
      <dsp:txXfrm>
        <a:off x="1923489" y="2023936"/>
        <a:ext cx="3354422" cy="2023936"/>
      </dsp:txXfrm>
    </dsp:sp>
    <dsp:sp modelId="{7D129399-5D0A-4501-AD48-452A59A4A7B0}">
      <dsp:nvSpPr>
        <dsp:cNvPr id="0" name=""/>
        <dsp:cNvSpPr/>
      </dsp:nvSpPr>
      <dsp:spPr>
        <a:xfrm>
          <a:off x="2649475" y="57228"/>
          <a:ext cx="1684927" cy="11857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D25B3-9248-4718-80AB-10E6C4617391}">
      <dsp:nvSpPr>
        <dsp:cNvPr id="0" name=""/>
        <dsp:cNvSpPr/>
      </dsp:nvSpPr>
      <dsp:spPr>
        <a:xfrm>
          <a:off x="5336639" y="0"/>
          <a:ext cx="3322063" cy="505984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</a:rPr>
            <a:t>-มีแผน</a:t>
          </a:r>
          <a:r>
            <a:rPr lang="th-TH" sz="3200" b="1" kern="1200" dirty="0" smtClean="0">
              <a:solidFill>
                <a:schemeClr val="tx1"/>
              </a:solidFill>
            </a:rPr>
            <a:t>ส</a:t>
          </a:r>
          <a:r>
            <a:rPr lang="th-TH" sz="2800" b="1" kern="1200" dirty="0" smtClean="0">
              <a:solidFill>
                <a:schemeClr val="tx1"/>
              </a:solidFill>
            </a:rPr>
            <a:t>ร้างสุขภาพ</a:t>
          </a:r>
          <a:r>
            <a:rPr lang="th-TH" sz="2000" b="1" kern="1200" dirty="0" smtClean="0">
              <a:solidFill>
                <a:schemeClr val="tx1"/>
              </a:solidFill>
            </a:rPr>
            <a:t>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...</a:t>
          </a:r>
          <a:r>
            <a:rPr lang="th-TH" sz="2800" b="1" kern="1200" dirty="0" smtClean="0">
              <a:solidFill>
                <a:schemeClr val="tx1"/>
              </a:solidFill>
            </a:rPr>
            <a:t>อย่างน้อยตำบลละ 1 แห่ง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</a:rPr>
            <a:t>-</a:t>
          </a:r>
          <a:r>
            <a:rPr lang="th-TH" sz="2400" b="1" kern="1200" dirty="0" err="1" smtClean="0">
              <a:solidFill>
                <a:schemeClr val="tx1"/>
              </a:solidFill>
            </a:rPr>
            <a:t>เกณฑื</a:t>
          </a:r>
          <a:r>
            <a:rPr lang="th-TH" sz="2400" b="1" kern="1200" dirty="0" smtClean="0">
              <a:solidFill>
                <a:schemeClr val="tx1"/>
              </a:solidFill>
            </a:rPr>
            <a:t>คัดเลือก</a:t>
          </a:r>
          <a:r>
            <a:rPr lang="en-US" sz="1800" b="1" kern="1200" dirty="0" smtClean="0">
              <a:solidFill>
                <a:schemeClr val="tx1"/>
              </a:solidFill>
            </a:rPr>
            <a:t>HL</a:t>
          </a:r>
          <a:r>
            <a:rPr lang="th-TH" sz="1800" b="1" kern="1200" dirty="0" smtClean="0">
              <a:solidFill>
                <a:schemeClr val="tx1"/>
              </a:solidFill>
            </a:rPr>
            <a:t> 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1.เป็นผู้นำที่สามารถเปลี่ยนแปลงตนเองไปสู่การมีสุขภาพพึงประสงค์ 4 ด้าน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2.เป็นที่ยอมรับของชุมชน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3.มีจิตอาสาในการทำงานด้านสุขภาพ</a:t>
          </a:r>
          <a:endParaRPr lang="th-TH" sz="1800" b="1" kern="1200" dirty="0">
            <a:solidFill>
              <a:schemeClr val="tx1"/>
            </a:solidFill>
          </a:endParaRPr>
        </a:p>
      </dsp:txBody>
      <dsp:txXfrm>
        <a:off x="5336639" y="2023936"/>
        <a:ext cx="3322063" cy="2023936"/>
      </dsp:txXfrm>
    </dsp:sp>
    <dsp:sp modelId="{0B197892-8469-4EDE-B170-665C2E7686FC}">
      <dsp:nvSpPr>
        <dsp:cNvPr id="0" name=""/>
        <dsp:cNvSpPr/>
      </dsp:nvSpPr>
      <dsp:spPr>
        <a:xfrm>
          <a:off x="5930893" y="76192"/>
          <a:ext cx="2133589" cy="1301842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3864E-6EA7-4B9D-B4BE-BF5D6A5A07A2}">
      <dsp:nvSpPr>
        <dsp:cNvPr id="0" name=""/>
        <dsp:cNvSpPr/>
      </dsp:nvSpPr>
      <dsp:spPr>
        <a:xfrm>
          <a:off x="160330" y="4752015"/>
          <a:ext cx="8275999" cy="307825"/>
        </a:xfrm>
        <a:prstGeom prst="leftRightArrow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4582-A0A9-4D6A-B8E6-9B45AFD13BDD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4202"/>
            <a:ext cx="545211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5BD4D-FDBA-4F1A-A171-8F5532DB14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769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268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2DCAC65-366F-4578-9D91-3E1F1E71DB2E}" type="slidenum">
              <a:rPr lang="th-TH" altLang="th-TH" sz="1200">
                <a:solidFill>
                  <a:srgbClr val="000000"/>
                </a:solidFill>
              </a:rPr>
              <a:pPr/>
              <a:t>1</a:t>
            </a:fld>
            <a:endParaRPr lang="th-TH" altLang="th-TH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31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A8B703C-B093-4126-877F-64026FF12FE6}" type="slidenum">
              <a:rPr lang="th-TH" altLang="th-TH" sz="1200">
                <a:solidFill>
                  <a:srgbClr val="000000"/>
                </a:solidFill>
              </a:rPr>
              <a:pPr/>
              <a:t>2</a:t>
            </a:fld>
            <a:endParaRPr lang="th-TH" altLang="th-TH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36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A240131-233B-4951-B0D9-6816A7DC6F4F}" type="slidenum">
              <a:rPr lang="th-TH" altLang="th-TH" sz="1200">
                <a:solidFill>
                  <a:srgbClr val="000000"/>
                </a:solidFill>
              </a:rPr>
              <a:pPr/>
              <a:t>3</a:t>
            </a:fld>
            <a:endParaRPr lang="th-TH" altLang="th-TH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41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6C82E62-D0E8-4A15-ADB8-2DF3406336CB}" type="slidenum">
              <a:rPr lang="th-TH" altLang="th-TH" sz="1200">
                <a:solidFill>
                  <a:srgbClr val="000000"/>
                </a:solidFill>
              </a:rPr>
              <a:pPr/>
              <a:t>4</a:t>
            </a:fld>
            <a:endParaRPr lang="th-TH" altLang="th-TH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11" y="1124530"/>
            <a:ext cx="6859191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211" y="3602038"/>
            <a:ext cx="6859191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335475-C61C-438B-A237-D8AE4EEE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F68BCB5A-BB2A-4C5B-B05B-C565B9850888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674F37-D2AD-428B-81CD-05C493E5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F58564-9B41-45F1-830D-7486BF6E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9F4727DA-8260-465E-8EDC-045B4364A938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225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2B8FB8-CA96-4E25-89BF-2299AD36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06BD3ECA-A879-461D-80CF-8D21461BF447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0552BC-B3D8-4451-BEF6-2C9ED28F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6C3FB-A98C-42D0-842E-BB457D88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B0B540F6-C86F-423A-BEAE-537732654E35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570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38" y="360362"/>
            <a:ext cx="1972017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71" y="360377"/>
            <a:ext cx="5801732" cy="5811837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A6976B-31D1-4C37-8E02-956D8998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8EE4625B-E347-46C5-9290-92548A3F0C17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00A116-5F4C-4B9D-A7B5-D261BBD7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E853E7-4630-4700-97D4-290C11F8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315985EE-978E-4052-86ED-63C6C6FF07C8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2041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2"/>
          <p:cNvSpPr/>
          <p:nvPr/>
        </p:nvSpPr>
        <p:spPr bwMode="auto">
          <a:xfrm>
            <a:off x="381066" y="0"/>
            <a:ext cx="609706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14"/>
          <p:cNvSpPr/>
          <p:nvPr/>
        </p:nvSpPr>
        <p:spPr bwMode="auto">
          <a:xfrm>
            <a:off x="276274" y="0"/>
            <a:ext cx="104793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16"/>
          <p:cNvSpPr/>
          <p:nvPr/>
        </p:nvSpPr>
        <p:spPr bwMode="auto">
          <a:xfrm>
            <a:off x="990790" y="0"/>
            <a:ext cx="182595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17"/>
          <p:cNvSpPr/>
          <p:nvPr/>
        </p:nvSpPr>
        <p:spPr bwMode="auto">
          <a:xfrm>
            <a:off x="1141630" y="0"/>
            <a:ext cx="23022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ตัวเชื่อมต่อตรง 18"/>
          <p:cNvSpPr>
            <a:spLocks noChangeShapeType="1"/>
          </p:cNvSpPr>
          <p:nvPr/>
        </p:nvSpPr>
        <p:spPr bwMode="auto">
          <a:xfrm>
            <a:off x="10638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ตัวเชื่อมต่อตรง 19"/>
          <p:cNvSpPr>
            <a:spLocks noChangeShapeType="1"/>
          </p:cNvSpPr>
          <p:nvPr/>
        </p:nvSpPr>
        <p:spPr bwMode="auto">
          <a:xfrm>
            <a:off x="91455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ตัวเชื่อมต่อตรง 20"/>
          <p:cNvSpPr>
            <a:spLocks noChangeShapeType="1"/>
          </p:cNvSpPr>
          <p:nvPr/>
        </p:nvSpPr>
        <p:spPr bwMode="auto">
          <a:xfrm>
            <a:off x="85422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ตัวเชื่อมต่อตรง 23"/>
          <p:cNvSpPr>
            <a:spLocks noChangeShapeType="1"/>
          </p:cNvSpPr>
          <p:nvPr/>
        </p:nvSpPr>
        <p:spPr bwMode="auto">
          <a:xfrm>
            <a:off x="17275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ตัวเชื่อมต่อตรง 24"/>
          <p:cNvSpPr>
            <a:spLocks noChangeShapeType="1"/>
          </p:cNvSpPr>
          <p:nvPr/>
        </p:nvSpPr>
        <p:spPr bwMode="auto">
          <a:xfrm>
            <a:off x="106698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ตัวเชื่อมต่อตรง 25"/>
          <p:cNvSpPr>
            <a:spLocks noChangeShapeType="1"/>
          </p:cNvSpPr>
          <p:nvPr/>
        </p:nvSpPr>
        <p:spPr bwMode="auto">
          <a:xfrm>
            <a:off x="9115421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สี่เหลี่ยมผืนผ้า 26"/>
          <p:cNvSpPr/>
          <p:nvPr/>
        </p:nvSpPr>
        <p:spPr bwMode="auto">
          <a:xfrm>
            <a:off x="1219416" y="0"/>
            <a:ext cx="76213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วงรี 27"/>
          <p:cNvSpPr/>
          <p:nvPr/>
        </p:nvSpPr>
        <p:spPr bwMode="auto">
          <a:xfrm>
            <a:off x="609710" y="3429000"/>
            <a:ext cx="12956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วงรี 28"/>
          <p:cNvSpPr/>
          <p:nvPr/>
        </p:nvSpPr>
        <p:spPr bwMode="auto">
          <a:xfrm>
            <a:off x="1309934" y="4867275"/>
            <a:ext cx="64146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วงรี 29"/>
          <p:cNvSpPr/>
          <p:nvPr/>
        </p:nvSpPr>
        <p:spPr bwMode="auto">
          <a:xfrm>
            <a:off x="1090802" y="5500725"/>
            <a:ext cx="138136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วงรี 30"/>
          <p:cNvSpPr/>
          <p:nvPr/>
        </p:nvSpPr>
        <p:spPr bwMode="auto">
          <a:xfrm>
            <a:off x="1663993" y="5788025"/>
            <a:ext cx="274686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วงรี 31"/>
          <p:cNvSpPr/>
          <p:nvPr/>
        </p:nvSpPr>
        <p:spPr>
          <a:xfrm>
            <a:off x="1905332" y="4495837"/>
            <a:ext cx="365188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397" y="3124200"/>
            <a:ext cx="6173272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397" y="5003322"/>
            <a:ext cx="6173272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22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6010" y="1174717"/>
            <a:ext cx="2286000" cy="3810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9BB1-36A9-4FEB-AA9C-C7D4456BABBB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23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8623" y="4181442"/>
            <a:ext cx="3657600" cy="3842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  <p:sp>
        <p:nvSpPr>
          <p:cNvPr id="24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793" y="4929225"/>
            <a:ext cx="609706" cy="517525"/>
          </a:xfrm>
        </p:spPr>
        <p:txBody>
          <a:bodyPr/>
          <a:lstStyle>
            <a:lvl1pPr>
              <a:defRPr/>
            </a:lvl1pPr>
          </a:lstStyle>
          <a:p>
            <a:fld id="{82900645-3A71-4765-898C-7AB3B654F6AC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9141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79" y="1600200"/>
            <a:ext cx="7468897" cy="487375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CD6C84-EC80-4405-BABE-D55A9B0A87C6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5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34CEC-5B08-4A90-B2C8-BA8BA26C7DCF}" type="slidenum">
              <a:rPr lang="th-TH" altLang="th-TH"/>
              <a:pPr/>
              <a:t>‹#›</a:t>
            </a:fld>
            <a:endParaRPr lang="th-TH" altLang="th-TH"/>
          </a:p>
        </p:txBody>
      </p:sp>
      <p:sp>
        <p:nvSpPr>
          <p:cNvPr id="6" name="ตัวแทน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86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2"/>
          <p:cNvSpPr/>
          <p:nvPr/>
        </p:nvSpPr>
        <p:spPr bwMode="auto">
          <a:xfrm>
            <a:off x="381066" y="0"/>
            <a:ext cx="609706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สี่เหลี่ยมผืนผ้า 14"/>
          <p:cNvSpPr/>
          <p:nvPr/>
        </p:nvSpPr>
        <p:spPr bwMode="auto">
          <a:xfrm>
            <a:off x="276274" y="0"/>
            <a:ext cx="104793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สี่เหลี่ยมผืนผ้า 16"/>
          <p:cNvSpPr/>
          <p:nvPr/>
        </p:nvSpPr>
        <p:spPr bwMode="auto">
          <a:xfrm>
            <a:off x="990790" y="0"/>
            <a:ext cx="182595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 17"/>
          <p:cNvSpPr/>
          <p:nvPr/>
        </p:nvSpPr>
        <p:spPr bwMode="auto">
          <a:xfrm>
            <a:off x="1141630" y="0"/>
            <a:ext cx="23022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ตัวเชื่อมต่อตรง 18"/>
          <p:cNvSpPr>
            <a:spLocks noChangeShapeType="1"/>
          </p:cNvSpPr>
          <p:nvPr/>
        </p:nvSpPr>
        <p:spPr bwMode="auto">
          <a:xfrm>
            <a:off x="10638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ตัวเชื่อมต่อตรง 19"/>
          <p:cNvSpPr>
            <a:spLocks noChangeShapeType="1"/>
          </p:cNvSpPr>
          <p:nvPr/>
        </p:nvSpPr>
        <p:spPr bwMode="auto">
          <a:xfrm>
            <a:off x="91455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" name="ตัวเชื่อมต่อตรง 20"/>
          <p:cNvSpPr>
            <a:spLocks noChangeShapeType="1"/>
          </p:cNvSpPr>
          <p:nvPr/>
        </p:nvSpPr>
        <p:spPr bwMode="auto">
          <a:xfrm>
            <a:off x="85422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1" name="ตัวเชื่อมต่อตรง 23"/>
          <p:cNvSpPr>
            <a:spLocks noChangeShapeType="1"/>
          </p:cNvSpPr>
          <p:nvPr/>
        </p:nvSpPr>
        <p:spPr bwMode="auto">
          <a:xfrm>
            <a:off x="17275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2" name="ตัวเชื่อมต่อตรง 24"/>
          <p:cNvSpPr>
            <a:spLocks noChangeShapeType="1"/>
          </p:cNvSpPr>
          <p:nvPr/>
        </p:nvSpPr>
        <p:spPr bwMode="auto">
          <a:xfrm>
            <a:off x="106698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3" name="สี่เหลี่ยมผืนผ้า 25"/>
          <p:cNvSpPr/>
          <p:nvPr/>
        </p:nvSpPr>
        <p:spPr bwMode="auto">
          <a:xfrm>
            <a:off x="1219416" y="0"/>
            <a:ext cx="76213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วงรี 26"/>
          <p:cNvSpPr/>
          <p:nvPr/>
        </p:nvSpPr>
        <p:spPr bwMode="auto">
          <a:xfrm>
            <a:off x="609710" y="3429000"/>
            <a:ext cx="12956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วงรี 27"/>
          <p:cNvSpPr/>
          <p:nvPr/>
        </p:nvSpPr>
        <p:spPr bwMode="auto">
          <a:xfrm>
            <a:off x="1324205" y="4867275"/>
            <a:ext cx="6430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วงรี 28"/>
          <p:cNvSpPr/>
          <p:nvPr/>
        </p:nvSpPr>
        <p:spPr bwMode="auto">
          <a:xfrm>
            <a:off x="1090802" y="5500725"/>
            <a:ext cx="138136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วงรี 29"/>
          <p:cNvSpPr/>
          <p:nvPr/>
        </p:nvSpPr>
        <p:spPr bwMode="auto">
          <a:xfrm>
            <a:off x="1663993" y="5791200"/>
            <a:ext cx="274686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วงรี 30"/>
          <p:cNvSpPr/>
          <p:nvPr/>
        </p:nvSpPr>
        <p:spPr bwMode="auto">
          <a:xfrm>
            <a:off x="1879927" y="4479962"/>
            <a:ext cx="365188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ตัวเชื่อมต่อตรง 31"/>
          <p:cNvSpPr>
            <a:spLocks noChangeShapeType="1"/>
          </p:cNvSpPr>
          <p:nvPr/>
        </p:nvSpPr>
        <p:spPr bwMode="auto">
          <a:xfrm>
            <a:off x="909954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397" y="2895600"/>
            <a:ext cx="6173272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397" y="5010150"/>
            <a:ext cx="6173272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0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22" y="1169955"/>
            <a:ext cx="2286000" cy="3810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4A85-C23D-4B64-B405-6232FA39DC68}" type="datetimeFigureOut">
              <a:rPr lang="th-TH">
                <a:solidFill>
                  <a:srgbClr val="FFF39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FFF39D"/>
              </a:solidFill>
            </a:endParaRPr>
          </a:p>
        </p:txBody>
      </p:sp>
      <p:sp>
        <p:nvSpPr>
          <p:cNvPr id="21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8623" y="4178267"/>
            <a:ext cx="3657600" cy="3842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39D"/>
              </a:solidFill>
            </a:endParaRPr>
          </a:p>
        </p:txBody>
      </p:sp>
      <p:sp>
        <p:nvSpPr>
          <p:cNvPr id="22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083" y="4929225"/>
            <a:ext cx="609706" cy="517525"/>
          </a:xfrm>
        </p:spPr>
        <p:txBody>
          <a:bodyPr/>
          <a:lstStyle>
            <a:lvl1pPr>
              <a:defRPr/>
            </a:lvl1pPr>
          </a:lstStyle>
          <a:p>
            <a:fld id="{6177BFFA-DAC5-4D6B-BBF4-05DA9E9FE30F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975903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80" y="1600200"/>
            <a:ext cx="3658235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992" y="1600200"/>
            <a:ext cx="3658235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5D562-69DF-4C3B-8441-9E62BCD1E22E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  <p:sp>
        <p:nvSpPr>
          <p:cNvPr id="7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A9F8C-7AAB-479C-A8A0-339BACCBDDC5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90348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79" y="273050"/>
            <a:ext cx="75451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80" y="2362200"/>
            <a:ext cx="3658235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2734" y="2362200"/>
            <a:ext cx="3658235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80" y="1569720"/>
            <a:ext cx="365823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4154" y="1569720"/>
            <a:ext cx="365823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8C65-5B56-4488-8060-7D2BFC5E3CCF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8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  <p:sp>
        <p:nvSpPr>
          <p:cNvPr id="9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68210-E5DF-43B7-8097-6A8270231B5C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90705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8476FF-D18E-473E-B27B-CC5A31A163C4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4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813FD0-9DE0-40B7-8B7F-704FC505C95E}" type="slidenum">
              <a:rPr lang="th-TH" altLang="th-TH"/>
              <a:pPr/>
              <a:t>‹#›</a:t>
            </a:fld>
            <a:endParaRPr lang="th-TH" altLang="th-TH"/>
          </a:p>
        </p:txBody>
      </p:sp>
      <p:sp>
        <p:nvSpPr>
          <p:cNvPr id="5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11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313C-23AC-4311-B36D-7BD46D84D5CD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  <p:sp>
        <p:nvSpPr>
          <p:cNvPr id="4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53BD4-B6BA-4782-A944-6F7F92FE9E5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759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2"/>
          <p:cNvSpPr>
            <a:spLocks noChangeShapeType="1"/>
          </p:cNvSpPr>
          <p:nvPr/>
        </p:nvSpPr>
        <p:spPr bwMode="auto">
          <a:xfrm>
            <a:off x="876452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ตัวเชื่อมต่อตรง 14"/>
          <p:cNvSpPr>
            <a:spLocks noChangeShapeType="1"/>
          </p:cNvSpPr>
          <p:nvPr/>
        </p:nvSpPr>
        <p:spPr bwMode="auto">
          <a:xfrm>
            <a:off x="624948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ตัวเชื่อมต่อตรง 17"/>
          <p:cNvSpPr>
            <a:spLocks noChangeShapeType="1"/>
          </p:cNvSpPr>
          <p:nvPr/>
        </p:nvSpPr>
        <p:spPr bwMode="auto">
          <a:xfrm>
            <a:off x="6193913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ตัวเชื่อมต่อตรง 18"/>
          <p:cNvSpPr>
            <a:spLocks noChangeShapeType="1"/>
          </p:cNvSpPr>
          <p:nvPr/>
        </p:nvSpPr>
        <p:spPr bwMode="auto">
          <a:xfrm>
            <a:off x="8993162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สี่เหลี่ยมผืนผ้า 18"/>
          <p:cNvSpPr/>
          <p:nvPr/>
        </p:nvSpPr>
        <p:spPr bwMode="auto">
          <a:xfrm>
            <a:off x="8840741" y="0"/>
            <a:ext cx="304853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ตัวเชื่อมต่อตรง 20"/>
          <p:cNvSpPr>
            <a:spLocks noChangeShapeType="1"/>
          </p:cNvSpPr>
          <p:nvPr/>
        </p:nvSpPr>
        <p:spPr bwMode="auto">
          <a:xfrm>
            <a:off x="8916948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วงรี 20"/>
          <p:cNvSpPr/>
          <p:nvPr/>
        </p:nvSpPr>
        <p:spPr>
          <a:xfrm>
            <a:off x="8157992" y="5715037"/>
            <a:ext cx="54937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2983" y="3200364"/>
            <a:ext cx="6309360" cy="457279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3463" y="274320"/>
            <a:ext cx="1527313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53" y="274320"/>
            <a:ext cx="5639779" cy="632764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7E33AA-F0D6-4FDC-B583-0B561C41DDC8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13" name="ตัวแทนหมายเลขภาพนิ่ง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AD387F-7088-43DF-8941-A27E41ADD3CF}" type="slidenum">
              <a:rPr lang="th-TH" altLang="th-TH"/>
              <a:pPr/>
              <a:t>‹#›</a:t>
            </a:fld>
            <a:endParaRPr lang="th-TH" altLang="th-TH"/>
          </a:p>
        </p:txBody>
      </p:sp>
      <p:sp>
        <p:nvSpPr>
          <p:cNvPr id="14" name="ตัวแทนท้ายกระดา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73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CFAB50-F0E7-4CB7-B6E1-6B53FA8D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1FC519EB-1317-4D58-8552-5FC7D6CA391C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88D744-9E1F-4531-9E55-9723D4F8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E0DDEA-A41B-4041-BCC8-3B110869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508BE6C0-E81F-464E-997B-3CD8D09F6F4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605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2"/>
          <p:cNvSpPr>
            <a:spLocks noChangeShapeType="1"/>
          </p:cNvSpPr>
          <p:nvPr/>
        </p:nvSpPr>
        <p:spPr bwMode="auto">
          <a:xfrm>
            <a:off x="876452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วงรี 14"/>
          <p:cNvSpPr/>
          <p:nvPr/>
        </p:nvSpPr>
        <p:spPr>
          <a:xfrm>
            <a:off x="8157992" y="5715037"/>
            <a:ext cx="54937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ตัวเชื่อมต่อตรง 17"/>
          <p:cNvSpPr>
            <a:spLocks noChangeShapeType="1"/>
          </p:cNvSpPr>
          <p:nvPr/>
        </p:nvSpPr>
        <p:spPr bwMode="auto">
          <a:xfrm>
            <a:off x="8993162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สี่เหลี่ยมผืนผ้า 17"/>
          <p:cNvSpPr/>
          <p:nvPr/>
        </p:nvSpPr>
        <p:spPr bwMode="auto">
          <a:xfrm>
            <a:off x="8840741" y="0"/>
            <a:ext cx="304853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ตัวเชื่อมต่อตรง 19"/>
          <p:cNvSpPr>
            <a:spLocks noChangeShapeType="1"/>
          </p:cNvSpPr>
          <p:nvPr/>
        </p:nvSpPr>
        <p:spPr bwMode="auto">
          <a:xfrm>
            <a:off x="8916948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ตัวเชื่อมต่อตรง 19"/>
          <p:cNvSpPr>
            <a:spLocks noChangeShapeType="1"/>
          </p:cNvSpPr>
          <p:nvPr/>
        </p:nvSpPr>
        <p:spPr bwMode="auto">
          <a:xfrm>
            <a:off x="624948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ตัวเชื่อมต่อตรง 23"/>
          <p:cNvSpPr>
            <a:spLocks noChangeShapeType="1"/>
          </p:cNvSpPr>
          <p:nvPr/>
        </p:nvSpPr>
        <p:spPr bwMode="auto">
          <a:xfrm>
            <a:off x="6193913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1263" y="3200364"/>
            <a:ext cx="6309360" cy="457279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3272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6973" y="264795"/>
            <a:ext cx="1524265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2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54C241-411A-42D1-84B7-6EEDEE7AC329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13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961746-F039-498A-A765-5007C5833699}" type="slidenum">
              <a:rPr lang="th-TH" altLang="th-TH"/>
              <a:pPr/>
              <a:t>‹#›</a:t>
            </a:fld>
            <a:endParaRPr lang="th-TH" altLang="th-TH"/>
          </a:p>
        </p:txBody>
      </p:sp>
      <p:sp>
        <p:nvSpPr>
          <p:cNvPr id="14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33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E74C-00B1-4066-9571-5E1AD9BABCD4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5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  <p:sp>
        <p:nvSpPr>
          <p:cNvPr id="6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B1B8-B8E2-4252-8DF6-0D74C1C2940C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38290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30551" y="274640"/>
            <a:ext cx="167669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81" y="274639"/>
            <a:ext cx="6020845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5A80D-2EE2-4F27-ACF7-A9EF2A07BDB5}" type="datetimeFigureOut">
              <a:rPr lang="th-TH">
                <a:solidFill>
                  <a:srgbClr val="575F6D"/>
                </a:solidFill>
              </a:rPr>
              <a:pPr>
                <a:defRPr/>
              </a:pPr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5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575F6D"/>
              </a:solidFill>
            </a:endParaRPr>
          </a:p>
        </p:txBody>
      </p:sp>
      <p:sp>
        <p:nvSpPr>
          <p:cNvPr id="6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12F2-6DD2-4FFC-BD6C-41981067746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87868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381" y="1905023"/>
            <a:ext cx="7683249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381" y="4345218"/>
            <a:ext cx="7683249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5096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58" y="649805"/>
            <a:ext cx="7044431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193" y="4345218"/>
            <a:ext cx="704443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192" y="2355850"/>
            <a:ext cx="7691450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34145306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67" y="1411552"/>
            <a:ext cx="8383456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6911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67" y="1412875"/>
            <a:ext cx="8383456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9356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96" y="1411558"/>
            <a:ext cx="4115515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38" y="1411558"/>
            <a:ext cx="4115515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3364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96" y="1757805"/>
            <a:ext cx="4115515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89" y="2174875"/>
            <a:ext cx="4115515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832" y="1757805"/>
            <a:ext cx="4117734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118690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3461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66663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5" y="1712423"/>
            <a:ext cx="788807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5" y="4552693"/>
            <a:ext cx="788807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C220AE-7A55-4F27-885E-40F2CE42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254E553D-73AE-4876-AB60-E13777C390AD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AADFCA-8CCA-4672-9AAD-6FFB3342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1D8BFA-DA05-4F5A-93E2-8F98C728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9D3A42C4-5482-4162-AD8F-71332130E9D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05755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81439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89885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67" y="1411553"/>
            <a:ext cx="8383456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0738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67" y="1411553"/>
            <a:ext cx="8383456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1" y="6239105"/>
            <a:ext cx="9145589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9374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956" y="1828803"/>
            <a:ext cx="3886875" cy="435133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64" y="1828803"/>
            <a:ext cx="3886875" cy="435133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9A9CAB-D792-4FCF-9DAC-3B73EFF0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84B8D712-F055-4287-9A9C-4E61B45201B2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ADFB84-19DA-4093-A597-21A3C1B2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5B466E-053B-4C98-BBD2-8A83EDCF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C93533B8-79AF-4801-BF21-2265EC0B7A9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8557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955" y="1681852"/>
            <a:ext cx="3867822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55" y="2507575"/>
            <a:ext cx="3867822" cy="36805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8" y="1681851"/>
            <a:ext cx="3886876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8" y="2507575"/>
            <a:ext cx="3886876" cy="36805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F03CEBF-A657-451D-81E3-D9479F50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4133E5A-4862-4D65-A674-0557D34429FA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A07C70-98C1-4245-9FAE-6B52C551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7CFCBC-2E01-4AB6-B519-0A3F5AA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73D1D67E-2695-4720-A8F1-FF3CD9CD11C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6409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BAB0C9-ED54-40C7-97D1-425B541A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B6B7E2EB-9B7D-454E-8C6C-A3D5566A2512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861D63-396E-4993-8E13-74C3C0CD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7BFDDCA-9527-4C28-ABB5-A8C12F58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7E98AE13-F561-4FD9-8F2A-0AD7335326F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7775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FC6207-37EE-4292-BCE8-D09C494F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C6976D1A-DAEC-4054-8955-D4F8F28F7A23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7126C12-DF12-4DF5-9CE9-C851884A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7422DF9-E41B-4ECD-87E3-55FD9C30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8D19E474-49B6-47EC-9E3E-C77AF0FCF57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0370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46" y="457215"/>
            <a:ext cx="2949452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876" y="990600"/>
            <a:ext cx="462995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046" y="2057399"/>
            <a:ext cx="2949452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6C3A2B-207A-4290-BBB6-75B21BB5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94A46F0-1BD7-408B-AA01-C6CBFDC31CAE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E28301-61FA-4E89-BEEC-F6DB0554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295BD09-81C9-4130-9290-C54896A7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276239AE-DE6F-42A1-BB9E-AAA78EEB67F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591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46" y="457200"/>
            <a:ext cx="2949452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876" y="990600"/>
            <a:ext cx="4629954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046" y="2057400"/>
            <a:ext cx="2949452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5734B5-499C-4698-A4A3-98A34EA8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CDB11DA-C5DD-4A8C-B375-6EC78F54F8F1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9AAF45-4CBF-448A-895C-D9A9B658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90A93D-4322-49ED-AE7A-D43CDB99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D1E0EF34-E403-49E2-840C-1BA4B4B67146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8456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="" xmlns:a16="http://schemas.microsoft.com/office/drawing/2014/main" id="{4BE5C428-060C-4B74-99E7-402E173FBD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3528" y="365129"/>
            <a:ext cx="788807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คลิกเพื่อแก้ไขสไตล์ชื่อเรื่องต้นแบบ</a:t>
            </a:r>
            <a:endParaRPr lang="en-US" altLang="th-TH"/>
          </a:p>
        </p:txBody>
      </p:sp>
      <p:sp>
        <p:nvSpPr>
          <p:cNvPr id="2051" name="Text Placeholder 2">
            <a:extLst>
              <a:ext uri="{FF2B5EF4-FFF2-40B4-BE49-F238E27FC236}">
                <a16:creationId xmlns="" xmlns:a16="http://schemas.microsoft.com/office/drawing/2014/main" id="{D786ED28-16A1-43E0-AE88-DECDCB1999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3528" y="1828800"/>
            <a:ext cx="788807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แก้ไขสไตล์ของข้อความต้นแบบ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  <a:endParaRPr lang="en-US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3089ED-D409-4A1C-AC41-46D52A862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763" y="6356407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fld id="{641EB521-DCCA-41AE-8867-0FBFCDE48DBD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5DA38C-BE78-44E7-AF9E-8315AB4C9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9482" y="6356407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1E2E46-81D7-4CA7-918F-59FC7F694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3843" y="6356407"/>
            <a:ext cx="20577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A49D71F1-2268-4B1B-AC45-EE9EE850D1EB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2588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452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79" y="274638"/>
            <a:ext cx="7468897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28" name="ตัวแทนข้อความ 12"/>
          <p:cNvSpPr>
            <a:spLocks noGrp="1"/>
          </p:cNvSpPr>
          <p:nvPr>
            <p:ph type="body" idx="1"/>
          </p:nvPr>
        </p:nvSpPr>
        <p:spPr bwMode="auto">
          <a:xfrm>
            <a:off x="457279" y="1600206"/>
            <a:ext cx="7468897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  <a:endParaRPr lang="en-US" altLang="th-TH" smtClean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90538" y="1081848"/>
            <a:ext cx="2011362" cy="384242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9C1BE-CEA5-418A-B779-DBD7CD07DE85}" type="datetimeFigureOut">
              <a:rPr lang="th-TH">
                <a:solidFill>
                  <a:srgbClr val="575F6D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17/11/60</a:t>
            </a:fld>
            <a:endParaRPr lang="th-TH">
              <a:solidFill>
                <a:srgbClr val="575F6D"/>
              </a:solidFill>
              <a:latin typeface="Calibri" pitchFamily="34" charset="0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1255" y="3736944"/>
            <a:ext cx="3200400" cy="36518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575F6D"/>
              </a:solidFill>
              <a:latin typeface="Calibri" pitchFamily="34" charset="0"/>
            </a:endParaRPr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32" name="ตัวเชื่อมต่อตรง 8"/>
          <p:cNvSpPr>
            <a:spLocks noChangeShapeType="1"/>
          </p:cNvSpPr>
          <p:nvPr/>
        </p:nvSpPr>
        <p:spPr bwMode="auto">
          <a:xfrm>
            <a:off x="8993162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40741" y="0"/>
            <a:ext cx="304853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4" name="ตัวเชื่อมต่อตรง 10"/>
          <p:cNvSpPr>
            <a:spLocks noChangeShapeType="1"/>
          </p:cNvSpPr>
          <p:nvPr/>
        </p:nvSpPr>
        <p:spPr bwMode="auto">
          <a:xfrm>
            <a:off x="8916948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8157992" y="5715037"/>
            <a:ext cx="54937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31000" y="5734050"/>
            <a:ext cx="609706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9A41F8-BEA9-41C5-A4D0-2062F08CBAAF}" type="slidenum">
              <a:rPr lang="th-TH" altLang="th-TH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th-TH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68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67" y="230206"/>
            <a:ext cx="8383456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67" y="1412895"/>
            <a:ext cx="8383456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76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รูปภาพ 5" descr="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24100"/>
            <a:ext cx="1673516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ไดอะแกรม 3"/>
          <p:cNvGraphicFramePr/>
          <p:nvPr/>
        </p:nvGraphicFramePr>
        <p:xfrm>
          <a:off x="1829118" y="184944"/>
          <a:ext cx="7280064" cy="93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สี่เหลี่ยมผืนผ้า 12"/>
          <p:cNvSpPr/>
          <p:nvPr/>
        </p:nvSpPr>
        <p:spPr>
          <a:xfrm>
            <a:off x="608119" y="2446338"/>
            <a:ext cx="1154312" cy="608012"/>
          </a:xfrm>
          <a:prstGeom prst="rect">
            <a:avLst/>
          </a:prstGeom>
          <a:solidFill>
            <a:srgbClr val="7030A0"/>
          </a:solidFill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th-TH" sz="48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64063" y="6096000"/>
            <a:ext cx="193709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64044" y="64008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64044" y="66294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36716" y="2434360"/>
            <a:ext cx="1143199" cy="646331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en-US" sz="36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</a:t>
            </a:r>
            <a:endParaRPr lang="th-TH" sz="4400" b="1" dirty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srgbClr val="FFF39D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ลูกศรซ้าย 2"/>
          <p:cNvSpPr/>
          <p:nvPr/>
        </p:nvSpPr>
        <p:spPr>
          <a:xfrm>
            <a:off x="7819815" y="4310102"/>
            <a:ext cx="1020939" cy="865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10250" name="ตัวแทนเนื้อหา 3"/>
          <p:cNvSpPr txBox="1">
            <a:spLocks/>
          </p:cNvSpPr>
          <p:nvPr/>
        </p:nvSpPr>
        <p:spPr bwMode="auto">
          <a:xfrm>
            <a:off x="149269" y="3533775"/>
            <a:ext cx="8899483" cy="30622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</a:pPr>
            <a:r>
              <a:rPr lang="th-TH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                  ประชาชนอายุ</a:t>
            </a:r>
            <a:r>
              <a:rPr lang="en-US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 </a:t>
            </a:r>
            <a:r>
              <a:rPr lang="en-US" altLang="th-TH" sz="2000" b="1" dirty="0" smtClean="0">
                <a:solidFill>
                  <a:prstClr val="black"/>
                </a:solidFill>
                <a:latin typeface="Century Schoolbook" pitchFamily="18" charset="0"/>
              </a:rPr>
              <a:t>30</a:t>
            </a:r>
            <a:r>
              <a:rPr lang="th-TH" altLang="th-TH" sz="2400" b="1" dirty="0" smtClean="0">
                <a:solidFill>
                  <a:prstClr val="black"/>
                </a:solidFill>
                <a:latin typeface="Century Schoolbook" pitchFamily="18" charset="0"/>
              </a:rPr>
              <a:t> ปี </a:t>
            </a:r>
            <a:r>
              <a:rPr lang="en-US" altLang="th-TH" sz="2000" b="1" dirty="0" smtClean="0">
                <a:solidFill>
                  <a:prstClr val="black"/>
                </a:solidFill>
                <a:latin typeface="Century Schoolbook" pitchFamily="18" charset="0"/>
              </a:rPr>
              <a:t>0</a:t>
            </a:r>
            <a:r>
              <a:rPr lang="en-US" altLang="th-TH" sz="2400" b="1" dirty="0" smtClean="0">
                <a:solidFill>
                  <a:prstClr val="black"/>
                </a:solidFill>
                <a:latin typeface="Century Schoolbook" pitchFamily="18" charset="0"/>
              </a:rPr>
              <a:t> </a:t>
            </a:r>
            <a:r>
              <a:rPr lang="th-TH" altLang="th-TH" sz="2400" b="1" dirty="0" smtClean="0">
                <a:solidFill>
                  <a:prstClr val="black"/>
                </a:solidFill>
                <a:latin typeface="Century Schoolbook" pitchFamily="18" charset="0"/>
              </a:rPr>
              <a:t>เดือน </a:t>
            </a:r>
            <a:r>
              <a:rPr lang="en-US" altLang="th-TH" sz="2000" b="1" dirty="0" smtClean="0">
                <a:solidFill>
                  <a:prstClr val="black"/>
                </a:solidFill>
                <a:latin typeface="Century Schoolbook" pitchFamily="18" charset="0"/>
              </a:rPr>
              <a:t>0</a:t>
            </a:r>
            <a:r>
              <a:rPr lang="en-US" altLang="th-TH" sz="2400" b="1" dirty="0" smtClean="0">
                <a:solidFill>
                  <a:prstClr val="black"/>
                </a:solidFill>
                <a:latin typeface="Century Schoolbook" pitchFamily="18" charset="0"/>
              </a:rPr>
              <a:t> </a:t>
            </a:r>
            <a:r>
              <a:rPr lang="th-TH" altLang="th-TH" sz="2400" b="1" dirty="0" smtClean="0">
                <a:solidFill>
                  <a:prstClr val="black"/>
                </a:solidFill>
                <a:latin typeface="Century Schoolbook" pitchFamily="18" charset="0"/>
              </a:rPr>
              <a:t>วัน </a:t>
            </a:r>
            <a:r>
              <a:rPr lang="en-US" altLang="th-TH" sz="2000" b="1" dirty="0" smtClean="0">
                <a:solidFill>
                  <a:prstClr val="black"/>
                </a:solidFill>
                <a:latin typeface="Century Schoolbook" pitchFamily="18" charset="0"/>
              </a:rPr>
              <a:t>– 44</a:t>
            </a:r>
            <a:r>
              <a:rPr lang="th-TH" altLang="th-TH" sz="2000" b="1" dirty="0" smtClean="0">
                <a:solidFill>
                  <a:prstClr val="black"/>
                </a:solidFill>
                <a:latin typeface="Century Schoolbook" pitchFamily="18" charset="0"/>
              </a:rPr>
              <a:t> </a:t>
            </a:r>
            <a:r>
              <a:rPr lang="th-TH" altLang="th-TH" sz="2400" b="1" dirty="0" smtClean="0">
                <a:solidFill>
                  <a:prstClr val="black"/>
                </a:solidFill>
                <a:latin typeface="Century Schoolbook" pitchFamily="18" charset="0"/>
              </a:rPr>
              <a:t>ปี </a:t>
            </a:r>
            <a:r>
              <a:rPr lang="th-TH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11 เดือน 29 วัน </a:t>
            </a:r>
            <a:r>
              <a:rPr lang="th-TH" altLang="th-TH" b="1" dirty="0" smtClean="0">
                <a:solidFill>
                  <a:prstClr val="black"/>
                </a:solidFill>
                <a:latin typeface="KodchiangUPC" pitchFamily="18" charset="-34"/>
              </a:rPr>
              <a:t>ที่มารับบริการในสถาน</a:t>
            </a:r>
          </a:p>
          <a:p>
            <a:pPr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</a:pPr>
            <a:r>
              <a:rPr lang="th-TH" altLang="th-TH" b="1" dirty="0" smtClean="0">
                <a:solidFill>
                  <a:prstClr val="black"/>
                </a:solidFill>
                <a:latin typeface="KodchiangUPC" pitchFamily="18" charset="-34"/>
              </a:rPr>
              <a:t>                  บริการสาธารณสุข ได้แก่ </a:t>
            </a:r>
            <a:r>
              <a:rPr lang="th-TH" altLang="th-TH" sz="2400" b="1" dirty="0" smtClean="0">
                <a:solidFill>
                  <a:prstClr val="black"/>
                </a:solidFill>
                <a:latin typeface="KodchiangUPC" pitchFamily="18" charset="-34"/>
              </a:rPr>
              <a:t>รพศ./ รพช./ รพท. และ รพ.สต.</a:t>
            </a:r>
          </a:p>
          <a:p>
            <a:pPr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</a:pPr>
            <a:r>
              <a:rPr lang="th-TH" altLang="th-TH" b="1" dirty="0" smtClean="0">
                <a:solidFill>
                  <a:prstClr val="black"/>
                </a:solidFill>
                <a:latin typeface="KodchiangUPC" pitchFamily="18" charset="-34"/>
              </a:rPr>
              <a:t>                          น้ำหนักเหมาะสมกับส่วนสูง โดยมีค่าดัชนีมวลกายอยู่ในช่วง </a:t>
            </a:r>
          </a:p>
          <a:p>
            <a:pPr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</a:pPr>
            <a:r>
              <a:rPr lang="th-TH" altLang="th-TH" b="1" dirty="0" smtClean="0">
                <a:solidFill>
                  <a:prstClr val="black"/>
                </a:solidFill>
                <a:latin typeface="KodchiangUPC" pitchFamily="18" charset="-34"/>
              </a:rPr>
              <a:t>                        18.5-22.9 กก./ตรม. โดยคำนวณจาก น้ำหนัก (กก.) / ส่วนสูง (ตรม.)</a:t>
            </a:r>
            <a:endParaRPr lang="en-US" altLang="th-TH" b="1" dirty="0" smtClean="0">
              <a:solidFill>
                <a:prstClr val="black"/>
              </a:solidFill>
              <a:latin typeface="KodchiangUPC" pitchFamily="18" charset="-34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</a:pPr>
            <a:r>
              <a:rPr lang="th-TH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                           รพ.สต.และ </a:t>
            </a:r>
            <a:r>
              <a:rPr lang="en-US" altLang="th-TH" sz="1600" b="1" dirty="0" smtClean="0">
                <a:solidFill>
                  <a:prstClr val="black"/>
                </a:solidFill>
                <a:latin typeface="Century Schoolbook" pitchFamily="18" charset="0"/>
              </a:rPr>
              <a:t>PCU</a:t>
            </a:r>
            <a:r>
              <a:rPr lang="en-US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 </a:t>
            </a:r>
            <a:r>
              <a:rPr lang="th-TH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ของโรงพยาบาลบันทึกในโปรแกรมหลักของสถานบริการ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</a:pPr>
            <a:r>
              <a:rPr lang="th-TH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                         เช่น</a:t>
            </a:r>
            <a:r>
              <a:rPr lang="en-US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 </a:t>
            </a:r>
            <a:r>
              <a:rPr lang="en-US" altLang="th-TH" sz="1600" b="1" dirty="0" err="1" smtClean="0">
                <a:solidFill>
                  <a:prstClr val="black"/>
                </a:solidFill>
                <a:latin typeface="Century Schoolbook" pitchFamily="18" charset="0"/>
              </a:rPr>
              <a:t>HosXP</a:t>
            </a:r>
            <a:r>
              <a:rPr lang="en-US" altLang="th-TH" sz="1600" b="1" dirty="0" smtClean="0">
                <a:solidFill>
                  <a:prstClr val="black"/>
                </a:solidFill>
                <a:latin typeface="Century Schoolbook" pitchFamily="18" charset="0"/>
              </a:rPr>
              <a:t> PCU</a:t>
            </a:r>
            <a:r>
              <a:rPr lang="en-US" altLang="th-TH" sz="2000" b="1" dirty="0" smtClean="0">
                <a:solidFill>
                  <a:prstClr val="black"/>
                </a:solidFill>
                <a:latin typeface="Century Schoolbook" pitchFamily="18" charset="0"/>
              </a:rPr>
              <a:t> </a:t>
            </a:r>
            <a:r>
              <a:rPr lang="th-TH" altLang="th-TH" b="1" dirty="0" smtClean="0">
                <a:solidFill>
                  <a:prstClr val="black"/>
                </a:solidFill>
                <a:latin typeface="Century Schoolbook" pitchFamily="18" charset="0"/>
              </a:rPr>
              <a:t>เป็นต้น และส่งออกข้อมูลตามโครงสร้างมาตรฐาน43</a:t>
            </a:r>
            <a:r>
              <a:rPr lang="th-TH" altLang="th-TH" sz="2400" b="1" dirty="0" smtClean="0">
                <a:solidFill>
                  <a:prstClr val="black"/>
                </a:solidFill>
                <a:latin typeface="Century Schoolbook" pitchFamily="18" charset="0"/>
              </a:rPr>
              <a:t>แฟ้ม</a:t>
            </a:r>
            <a:endParaRPr lang="th-TH" altLang="th-TH" sz="2400" dirty="0" smtClean="0">
              <a:solidFill>
                <a:prstClr val="black"/>
              </a:solidFill>
              <a:latin typeface="KodchiangUPC" pitchFamily="18" charset="-34"/>
            </a:endParaRPr>
          </a:p>
        </p:txBody>
      </p:sp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258827" y="4687888"/>
            <a:ext cx="1778309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b="1" smtClean="0">
                <a:solidFill>
                  <a:prstClr val="black"/>
                </a:solidFill>
                <a:latin typeface="KodchiangUPC" pitchFamily="18" charset="-34"/>
              </a:rPr>
              <a:t>ดัชนีมวลกายปกติ</a:t>
            </a:r>
            <a:r>
              <a:rPr lang="th-TH" altLang="th-TH" sz="3200" b="1" smtClean="0">
                <a:solidFill>
                  <a:prstClr val="black"/>
                </a:solidFill>
                <a:latin typeface="KodchiangUPC" pitchFamily="18" charset="-34"/>
              </a:rPr>
              <a:t> </a:t>
            </a:r>
            <a:endParaRPr lang="th-TH" altLang="th-TH" b="1" smtClean="0">
              <a:solidFill>
                <a:prstClr val="black"/>
              </a:solidFill>
            </a:endParaRPr>
          </a:p>
        </p:txBody>
      </p:sp>
      <p:sp>
        <p:nvSpPr>
          <p:cNvPr id="10252" name="TextBox 34"/>
          <p:cNvSpPr txBox="1">
            <a:spLocks noChangeArrowheads="1"/>
          </p:cNvSpPr>
          <p:nvPr/>
        </p:nvSpPr>
        <p:spPr bwMode="auto">
          <a:xfrm>
            <a:off x="244518" y="3756025"/>
            <a:ext cx="1147962" cy="5540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3000" b="1" smtClean="0">
                <a:solidFill>
                  <a:prstClr val="black"/>
                </a:solidFill>
                <a:latin typeface="KodchiangUPC" pitchFamily="18" charset="-34"/>
              </a:rPr>
              <a:t>วัย</a:t>
            </a:r>
            <a:r>
              <a:rPr lang="th-TH" altLang="th-TH" b="1" smtClean="0">
                <a:solidFill>
                  <a:prstClr val="black"/>
                </a:solidFill>
                <a:latin typeface="KodchiangUPC" pitchFamily="18" charset="-34"/>
              </a:rPr>
              <a:t>ทำงาน</a:t>
            </a:r>
            <a:endParaRPr lang="th-TH" altLang="th-TH" sz="3000" b="1" smtClean="0">
              <a:solidFill>
                <a:prstClr val="black"/>
              </a:solidFill>
            </a:endParaRPr>
          </a:p>
        </p:txBody>
      </p:sp>
      <p:sp>
        <p:nvSpPr>
          <p:cNvPr id="10253" name="TextBox 35"/>
          <p:cNvSpPr txBox="1">
            <a:spLocks noChangeArrowheads="1"/>
          </p:cNvSpPr>
          <p:nvPr/>
        </p:nvSpPr>
        <p:spPr bwMode="auto">
          <a:xfrm>
            <a:off x="258808" y="5608638"/>
            <a:ext cx="1940262" cy="584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b="1" smtClean="0">
                <a:solidFill>
                  <a:prstClr val="black"/>
                </a:solidFill>
              </a:rPr>
              <a:t>วิธีการจัดเก็บข้อมูล</a:t>
            </a:r>
            <a:r>
              <a:rPr lang="th-TH" altLang="th-TH" sz="3200" b="1" smtClean="0">
                <a:solidFill>
                  <a:prstClr val="black"/>
                </a:solidFill>
                <a:latin typeface="KodchiangUPC" pitchFamily="18" charset="-34"/>
              </a:rPr>
              <a:t> </a:t>
            </a:r>
            <a:endParaRPr lang="th-TH" altLang="th-TH" sz="3200" b="1" smtClean="0">
              <a:solidFill>
                <a:prstClr val="black"/>
              </a:solidFill>
            </a:endParaRPr>
          </a:p>
        </p:txBody>
      </p:sp>
      <p:sp>
        <p:nvSpPr>
          <p:cNvPr id="30" name="ลูกศรขวา 29"/>
          <p:cNvSpPr/>
          <p:nvPr/>
        </p:nvSpPr>
        <p:spPr>
          <a:xfrm>
            <a:off x="1306746" y="3756025"/>
            <a:ext cx="25880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ลูกศรขวา 37"/>
          <p:cNvSpPr/>
          <p:nvPr/>
        </p:nvSpPr>
        <p:spPr>
          <a:xfrm>
            <a:off x="1954552" y="4743450"/>
            <a:ext cx="26039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ลูกศรขวา 38"/>
          <p:cNvSpPr/>
          <p:nvPr/>
        </p:nvSpPr>
        <p:spPr>
          <a:xfrm>
            <a:off x="2138752" y="5672177"/>
            <a:ext cx="19053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9217" name="ตัวเชื่อมต่อตรง 9216"/>
          <p:cNvCxnSpPr/>
          <p:nvPr/>
        </p:nvCxnSpPr>
        <p:spPr>
          <a:xfrm>
            <a:off x="598611" y="4441825"/>
            <a:ext cx="8500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3" name="ตัวเชื่อมต่อตรง 9222"/>
          <p:cNvCxnSpPr/>
          <p:nvPr/>
        </p:nvCxnSpPr>
        <p:spPr>
          <a:xfrm>
            <a:off x="568443" y="5483225"/>
            <a:ext cx="8500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59" name="กลุ่ม 48"/>
          <p:cNvGrpSpPr>
            <a:grpSpLocks/>
          </p:cNvGrpSpPr>
          <p:nvPr/>
        </p:nvGrpSpPr>
        <p:grpSpPr bwMode="auto">
          <a:xfrm>
            <a:off x="1838649" y="2289214"/>
            <a:ext cx="7279952" cy="936625"/>
            <a:chOff x="23885" y="11428"/>
            <a:chExt cx="7278800" cy="936000"/>
          </a:xfrm>
        </p:grpSpPr>
        <p:sp>
          <p:nvSpPr>
            <p:cNvPr id="50" name="สี่เหลี่ยมผืนผ้ามุมมน 49"/>
            <p:cNvSpPr/>
            <p:nvPr/>
          </p:nvSpPr>
          <p:spPr>
            <a:xfrm>
              <a:off x="23885" y="11428"/>
              <a:ext cx="7278800" cy="9360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rgbClr val="C4063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สี่เหลี่ยมผืนผ้ามุมมน 4"/>
            <p:cNvSpPr/>
            <p:nvPr/>
          </p:nvSpPr>
          <p:spPr>
            <a:xfrm>
              <a:off x="46110" y="49503"/>
              <a:ext cx="7186724" cy="84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5730" tIns="125730" rIns="125730" bIns="125730" spcCol="1270" anchor="ctr"/>
            <a:lstStyle/>
            <a:p>
              <a:pPr defTabSz="146685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h-TH" sz="3000" b="1" dirty="0">
                  <a:solidFill>
                    <a:prstClr val="black"/>
                  </a:solidFill>
                </a:rPr>
                <a:t>ร้อยละ </a:t>
              </a:r>
              <a:r>
                <a:rPr lang="th-TH" sz="2400" b="1" dirty="0">
                  <a:solidFill>
                    <a:srgbClr val="FF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55</a:t>
              </a:r>
              <a:r>
                <a:rPr lang="th-TH" sz="3600" b="1" dirty="0">
                  <a:solidFill>
                    <a:srgbClr val="FF0000"/>
                  </a:solidFill>
                </a:rPr>
                <a:t> </a:t>
              </a:r>
              <a:r>
                <a:rPr lang="th-TH" sz="3000" b="1" dirty="0">
                  <a:solidFill>
                    <a:prstClr val="black"/>
                  </a:solidFill>
                </a:rPr>
                <a:t> ของประชาชนวัยทำงานอายุ 30-44 ปี มีค่าดัชนีมวลกายปกติ</a:t>
              </a:r>
              <a:endParaRPr lang="th-TH" sz="30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260" name="สี่เหลี่ยมผืนผ้า 9225"/>
          <p:cNvSpPr>
            <a:spLocks noChangeArrowheads="1"/>
          </p:cNvSpPr>
          <p:nvPr/>
        </p:nvSpPr>
        <p:spPr bwMode="auto">
          <a:xfrm>
            <a:off x="0" y="1524001"/>
            <a:ext cx="937422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smtClean="0">
                <a:solidFill>
                  <a:prstClr val="black"/>
                </a:solidFill>
                <a:latin typeface="Calibri" pitchFamily="34" charset="0"/>
              </a:rPr>
              <a:t>           โครงการพัฒนาและสร้างเสริมศักยภาพคนไทยกลุ่มวัยทำงาน</a:t>
            </a:r>
            <a:endParaRPr lang="th-TH" altLang="th-TH" sz="40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61" name="สี่เหลี่ยมผืนผ้า 9226"/>
          <p:cNvSpPr>
            <a:spLocks noChangeArrowheads="1"/>
          </p:cNvSpPr>
          <p:nvPr/>
        </p:nvSpPr>
        <p:spPr bwMode="auto">
          <a:xfrm>
            <a:off x="222289" y="228605"/>
            <a:ext cx="8847086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h-TH" sz="3400" b="1" smtClean="0">
                <a:solidFill>
                  <a:srgbClr val="C00000"/>
                </a:solidFill>
                <a:latin typeface="Calibri" pitchFamily="34" charset="0"/>
              </a:rPr>
              <a:t>Promotion</a:t>
            </a:r>
            <a:r>
              <a:rPr lang="th-TH" altLang="th-TH" sz="3400" b="1" smtClean="0">
                <a:solidFill>
                  <a:srgbClr val="C00000"/>
                </a:solidFill>
                <a:latin typeface="Calibri" pitchFamily="34" charset="0"/>
              </a:rPr>
              <a:t>,</a:t>
            </a:r>
            <a:r>
              <a:rPr lang="en-US" altLang="th-TH" sz="3400" b="1" smtClean="0">
                <a:solidFill>
                  <a:srgbClr val="C00000"/>
                </a:solidFill>
                <a:latin typeface="Calibri" pitchFamily="34" charset="0"/>
              </a:rPr>
              <a:t> Prevention &amp; Protection Excellence </a:t>
            </a:r>
            <a:endParaRPr lang="en-US" altLang="th-TH" sz="3400" smtClean="0">
              <a:solidFill>
                <a:srgbClr val="C00000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h-TH" b="1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th-TH" altLang="th-TH" b="1" smtClean="0">
                <a:solidFill>
                  <a:prstClr val="black"/>
                </a:solidFill>
                <a:latin typeface="Calibri" pitchFamily="34" charset="0"/>
              </a:rPr>
              <a:t>ยุทธศาสตร์ด้านส่งเสริมสุขภาพ ป้องกันโรค และคุ้มครองผู้บริโภคเป็นเลิศ)</a:t>
            </a:r>
            <a:endParaRPr lang="th-TH" altLang="th-TH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29" name="ลบ 9228"/>
          <p:cNvSpPr/>
          <p:nvPr/>
        </p:nvSpPr>
        <p:spPr>
          <a:xfrm>
            <a:off x="-914559" y="963613"/>
            <a:ext cx="9528242" cy="914400"/>
          </a:xfrm>
          <a:prstGeom prst="mathMinus">
            <a:avLst/>
          </a:prstGeom>
          <a:solidFill>
            <a:srgbClr val="FF99FF"/>
          </a:solidFill>
          <a:ln>
            <a:solidFill>
              <a:srgbClr val="CD05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230" name="ลบ 9229"/>
          <p:cNvSpPr/>
          <p:nvPr/>
        </p:nvSpPr>
        <p:spPr>
          <a:xfrm>
            <a:off x="7362520" y="965200"/>
            <a:ext cx="914559" cy="914400"/>
          </a:xfrm>
          <a:prstGeom prst="mathMinus">
            <a:avLst/>
          </a:prstGeom>
          <a:solidFill>
            <a:srgbClr val="FF99FF"/>
          </a:solidFill>
          <a:ln>
            <a:solidFill>
              <a:srgbClr val="CD05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ลบ 57"/>
          <p:cNvSpPr/>
          <p:nvPr/>
        </p:nvSpPr>
        <p:spPr>
          <a:xfrm>
            <a:off x="8154820" y="965200"/>
            <a:ext cx="914559" cy="914400"/>
          </a:xfrm>
          <a:prstGeom prst="mathMinus">
            <a:avLst/>
          </a:prstGeom>
          <a:solidFill>
            <a:srgbClr val="FF99FF"/>
          </a:solidFill>
          <a:ln>
            <a:solidFill>
              <a:srgbClr val="CD05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5" name="กากบาท 4"/>
          <p:cNvSpPr/>
          <p:nvPr/>
        </p:nvSpPr>
        <p:spPr>
          <a:xfrm>
            <a:off x="446167" y="1631953"/>
            <a:ext cx="738315" cy="657225"/>
          </a:xfrm>
          <a:prstGeom prst="plus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รูปภาพ 5" descr="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15" y="336550"/>
            <a:ext cx="1805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2037118" y="525502"/>
            <a:ext cx="7300593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000" b="1" dirty="0">
                <a:solidFill>
                  <a:prstClr val="black"/>
                </a:solidFill>
              </a:rPr>
              <a:t>ร้อยละ</a:t>
            </a:r>
            <a:r>
              <a:rPr lang="th-TH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54 </a:t>
            </a:r>
            <a:r>
              <a:rPr lang="th-TH" sz="3000" b="1" dirty="0">
                <a:solidFill>
                  <a:prstClr val="black"/>
                </a:solidFill>
              </a:rPr>
              <a:t>ของประชาชนวัยทำงานอายุ 30-44 ปี มีค่าดัชนีมวลกายปกติ</a:t>
            </a:r>
            <a:endParaRPr lang="th-TH" sz="3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628759" y="2527339"/>
          <a:ext cx="6859192" cy="1252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4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8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19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1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34455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ปี/ผลดำเนินงาน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16" marB="45716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latin typeface="TH SarabunPSK" pitchFamily="34" charset="-34"/>
                          <a:cs typeface="TH SarabunPSK" pitchFamily="34" charset="-34"/>
                        </a:rPr>
                        <a:t>255</a:t>
                      </a:r>
                      <a:r>
                        <a:rPr lang="en-US" sz="3200" b="1" dirty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16" marB="45716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latin typeface="TH SarabunPSK" pitchFamily="34" charset="-34"/>
                          <a:cs typeface="TH SarabunPSK" pitchFamily="34" charset="-34"/>
                        </a:rPr>
                        <a:t>255</a:t>
                      </a:r>
                      <a:r>
                        <a:rPr lang="en-US" sz="3200" b="1" dirty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16" marB="45716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r>
                        <a:rPr lang="en-US" sz="3200" b="1" dirty="0"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16" marB="45716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latin typeface="TH SarabunPSK" pitchFamily="34" charset="-34"/>
                          <a:cs typeface="TH SarabunPSK" pitchFamily="34" charset="-34"/>
                        </a:rPr>
                        <a:t>เขต</a:t>
                      </a:r>
                    </a:p>
                  </a:txBody>
                  <a:tcPr marL="91455" marR="91455" marT="45716" marB="45716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</a:p>
                  </a:txBody>
                  <a:tcPr marL="91455" marR="91455" marT="45716" marB="45716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ดัชนีมวลกาย</a:t>
                      </a:r>
                      <a:r>
                        <a:rPr lang="th-TH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ปกติ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41" marR="91441" marT="45683" marB="45683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55.73</a:t>
                      </a:r>
                      <a:endParaRPr lang="en-US" sz="2800" b="1" dirty="0"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2" marR="68582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56.33</a:t>
                      </a:r>
                      <a:endParaRPr lang="en-US" sz="2800" b="1" dirty="0"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2" marR="68582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59.70</a:t>
                      </a:r>
                      <a:endParaRPr lang="en-US" sz="2800" b="1" dirty="0"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2" marR="68582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50.90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41" marR="91441" marT="45683" marB="45683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51.79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41" marR="91441" marT="45683" marB="45683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สี่เหลี่ยมผืนผ้า 12"/>
          <p:cNvSpPr/>
          <p:nvPr/>
        </p:nvSpPr>
        <p:spPr>
          <a:xfrm>
            <a:off x="784361" y="476255"/>
            <a:ext cx="1371838" cy="6080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th-TH" sz="48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64063" y="6096000"/>
            <a:ext cx="193709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64044" y="64008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64044" y="66294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73595" y="398224"/>
            <a:ext cx="14829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en-US" sz="40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</a:t>
            </a:r>
            <a:endParaRPr lang="th-TH" sz="4800" b="1" dirty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srgbClr val="FFF39D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 flipV="1">
            <a:off x="2268951" y="1038225"/>
            <a:ext cx="6732169" cy="46038"/>
          </a:xfrm>
          <a:prstGeom prst="line">
            <a:avLst/>
          </a:prstGeom>
          <a:ln w="38100">
            <a:solidFill>
              <a:srgbClr val="CD05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49" name="Group 16"/>
          <p:cNvGrpSpPr>
            <a:grpSpLocks/>
          </p:cNvGrpSpPr>
          <p:nvPr/>
        </p:nvGrpSpPr>
        <p:grpSpPr bwMode="auto">
          <a:xfrm>
            <a:off x="192121" y="960438"/>
            <a:ext cx="8839147" cy="5873750"/>
            <a:chOff x="314080" y="-1155302"/>
            <a:chExt cx="9638078" cy="5874376"/>
          </a:xfrm>
        </p:grpSpPr>
        <p:pic>
          <p:nvPicPr>
            <p:cNvPr id="1232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080" y="1671073"/>
              <a:ext cx="8431212" cy="3048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6" name="TextBox 11"/>
            <p:cNvSpPr txBox="1">
              <a:spLocks noChangeArrowheads="1"/>
            </p:cNvSpPr>
            <p:nvPr/>
          </p:nvSpPr>
          <p:spPr bwMode="auto">
            <a:xfrm>
              <a:off x="761999" y="2463367"/>
              <a:ext cx="704750" cy="120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h-TH" sz="3600" smtClean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  <a:sym typeface="Wingdings" pitchFamily="2" charset="2"/>
                </a:rPr>
                <a:t>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h-TH" sz="3600" smtClean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  <a:sym typeface="Wingdings" pitchFamily="2" charset="2"/>
                </a:rPr>
                <a:t> </a:t>
              </a:r>
              <a:endParaRPr lang="en-US" altLang="th-TH" sz="360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327" name="TextBox 14"/>
            <p:cNvSpPr txBox="1">
              <a:spLocks noChangeArrowheads="1"/>
            </p:cNvSpPr>
            <p:nvPr/>
          </p:nvSpPr>
          <p:spPr bwMode="auto">
            <a:xfrm>
              <a:off x="2283179" y="3089886"/>
              <a:ext cx="596381" cy="6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h-TH" sz="3600" smtClean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  <a:sym typeface="Wingdings" pitchFamily="2" charset="2"/>
                </a:rPr>
                <a:t></a:t>
              </a:r>
              <a:endParaRPr lang="en-US" altLang="th-TH" sz="360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328" name="TextBox 15"/>
            <p:cNvSpPr txBox="1">
              <a:spLocks noChangeArrowheads="1"/>
            </p:cNvSpPr>
            <p:nvPr/>
          </p:nvSpPr>
          <p:spPr bwMode="auto">
            <a:xfrm>
              <a:off x="4850641" y="2438136"/>
              <a:ext cx="813119" cy="120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th-TH" sz="360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th-TH" sz="3600" smtClean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  <a:sym typeface="Wingdings" pitchFamily="2" charset="2"/>
                </a:rPr>
                <a:t>  </a:t>
              </a:r>
              <a:endParaRPr lang="en-US" altLang="th-TH" sz="360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2" name="Explosion 2 13"/>
            <p:cNvSpPr/>
            <p:nvPr/>
          </p:nvSpPr>
          <p:spPr>
            <a:xfrm>
              <a:off x="6091386" y="-1155302"/>
              <a:ext cx="3860772" cy="1630536"/>
            </a:xfrm>
            <a:prstGeom prst="irregularSeal2">
              <a:avLst/>
            </a:prstGeom>
            <a:solidFill>
              <a:srgbClr val="E204B8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0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</a:t>
              </a:r>
              <a:r>
                <a:rPr lang="th-TH" sz="24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ผลงานเฉลี่ย</a:t>
              </a:r>
              <a:endParaRPr lang="en-US" sz="20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</a:t>
              </a:r>
              <a:r>
                <a:rPr lang="en-US" sz="32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59.70</a:t>
              </a:r>
              <a:endParaRPr lang="th-TH" sz="32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" name="ลูกศรซ้าย 2"/>
          <p:cNvSpPr/>
          <p:nvPr/>
        </p:nvSpPr>
        <p:spPr>
          <a:xfrm>
            <a:off x="7819815" y="4378325"/>
            <a:ext cx="1020939" cy="984250"/>
          </a:xfrm>
          <a:prstGeom prst="leftArrow">
            <a:avLst/>
          </a:prstGeom>
          <a:solidFill>
            <a:srgbClr val="E204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srgbClr val="E204B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323" name="TextBox 5"/>
          <p:cNvSpPr txBox="1">
            <a:spLocks noChangeArrowheads="1"/>
          </p:cNvSpPr>
          <p:nvPr/>
        </p:nvSpPr>
        <p:spPr bwMode="auto">
          <a:xfrm>
            <a:off x="7896027" y="4578350"/>
            <a:ext cx="1020939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b="1" smtClean="0">
                <a:solidFill>
                  <a:prstClr val="white"/>
                </a:solidFill>
              </a:rPr>
              <a:t>เป้า</a:t>
            </a:r>
            <a:r>
              <a:rPr lang="en-US" altLang="th-TH" b="1" smtClean="0">
                <a:solidFill>
                  <a:prstClr val="white"/>
                </a:solidFill>
              </a:rPr>
              <a:t> </a:t>
            </a:r>
            <a:r>
              <a:rPr lang="en-US" altLang="th-TH" sz="2000" b="1" smtClean="0">
                <a:solidFill>
                  <a:prstClr val="white"/>
                </a:solidFill>
              </a:rPr>
              <a:t>54%</a:t>
            </a:r>
            <a:endParaRPr lang="th-TH" altLang="th-TH" sz="2000" b="1" smtClean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08" y="1168400"/>
            <a:ext cx="60147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4400" b="1" dirty="0">
                <a:ln w="11430"/>
                <a:gradFill>
                  <a:gsLst>
                    <a:gs pos="0">
                      <a:srgbClr val="777C84">
                        <a:tint val="90000"/>
                        <a:satMod val="120000"/>
                      </a:srgbClr>
                    </a:gs>
                    <a:gs pos="25000">
                      <a:srgbClr val="777C84">
                        <a:tint val="93000"/>
                        <a:satMod val="120000"/>
                      </a:srgbClr>
                    </a:gs>
                    <a:gs pos="50000">
                      <a:srgbClr val="777C84">
                        <a:shade val="89000"/>
                        <a:satMod val="110000"/>
                      </a:srgbClr>
                    </a:gs>
                    <a:gs pos="75000">
                      <a:srgbClr val="777C84">
                        <a:tint val="93000"/>
                        <a:satMod val="120000"/>
                      </a:srgbClr>
                    </a:gs>
                    <a:gs pos="100000">
                      <a:srgbClr val="777C8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     </a:t>
            </a:r>
            <a:r>
              <a:rPr lang="th-TH" sz="5400" b="1" dirty="0">
                <a:ln w="11430"/>
                <a:solidFill>
                  <a:prstClr val="black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ผลการดำเนินงาน  ปี 2560</a:t>
            </a:r>
            <a:endParaRPr lang="th-TH" sz="4400" b="1" dirty="0">
              <a:ln w="11430"/>
              <a:solidFill>
                <a:prstClr val="black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3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ลูกศรซ้าย 2"/>
          <p:cNvSpPr/>
          <p:nvPr/>
        </p:nvSpPr>
        <p:spPr>
          <a:xfrm>
            <a:off x="2156217" y="182568"/>
            <a:ext cx="1227351" cy="1277937"/>
          </a:xfrm>
          <a:prstGeom prst="leftArrow">
            <a:avLst/>
          </a:prstGeom>
          <a:solidFill>
            <a:srgbClr val="E204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39" name="รูปภาพ 5" descr="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15" y="336550"/>
            <a:ext cx="1805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1997424" y="525502"/>
            <a:ext cx="7300593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prstClr val="white"/>
                </a:solidFill>
              </a:rPr>
              <a:t>   ร้อยละ</a:t>
            </a:r>
            <a:r>
              <a:rPr lang="th-TH" sz="2400" b="1" dirty="0">
                <a:solidFill>
                  <a:prstClr val="white"/>
                </a:solidFill>
                <a:latin typeface="LilyUPC" pitchFamily="34" charset="-34"/>
                <a:cs typeface="LilyUPC" pitchFamily="34" charset="-34"/>
              </a:rPr>
              <a:t>54  </a:t>
            </a:r>
            <a:r>
              <a:rPr lang="th-TH" sz="3000" b="1" dirty="0">
                <a:solidFill>
                  <a:prstClr val="black"/>
                </a:solidFill>
              </a:rPr>
              <a:t>ของประชาชนวัยทำงานอายุ 30-44 ปี มีค่าดัชนีมวลกายปกติ</a:t>
            </a:r>
            <a:endParaRPr lang="th-TH" sz="3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84361" y="476255"/>
            <a:ext cx="1371838" cy="6080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th-TH" sz="48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64063" y="6096000"/>
            <a:ext cx="193709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64044" y="64008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64044" y="66294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73595" y="398224"/>
            <a:ext cx="14829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en-US" sz="40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</a:t>
            </a:r>
            <a:endParaRPr lang="th-TH" sz="4800" b="1" dirty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srgbClr val="FFF39D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 flipV="1">
            <a:off x="2362612" y="1168400"/>
            <a:ext cx="66718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5"/>
          <p:cNvSpPr txBox="1">
            <a:spLocks noChangeArrowheads="1"/>
          </p:cNvSpPr>
          <p:nvPr/>
        </p:nvSpPr>
        <p:spPr bwMode="auto">
          <a:xfrm>
            <a:off x="7911887" y="4656177"/>
            <a:ext cx="838346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mtClean="0">
                <a:solidFill>
                  <a:srgbClr val="FFFFFF"/>
                </a:solidFill>
              </a:rPr>
              <a:t>เป้า</a:t>
            </a:r>
            <a:r>
              <a:rPr lang="en-US" altLang="th-TH" smtClean="0">
                <a:solidFill>
                  <a:srgbClr val="FFFFFF"/>
                </a:solidFill>
              </a:rPr>
              <a:t> </a:t>
            </a:r>
            <a:r>
              <a:rPr lang="en-US" altLang="th-TH" sz="2000" smtClean="0">
                <a:solidFill>
                  <a:srgbClr val="FFFFFF"/>
                </a:solidFill>
              </a:rPr>
              <a:t>55</a:t>
            </a:r>
            <a:endParaRPr lang="th-TH" altLang="th-TH" sz="2000" smtClean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53" y="1106110"/>
            <a:ext cx="773747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dirty="0">
                <a:ln w="11430"/>
                <a:gradFill>
                  <a:gsLst>
                    <a:gs pos="0">
                      <a:srgbClr val="777C84">
                        <a:tint val="90000"/>
                        <a:satMod val="120000"/>
                      </a:srgbClr>
                    </a:gs>
                    <a:gs pos="25000">
                      <a:srgbClr val="777C84">
                        <a:tint val="93000"/>
                        <a:satMod val="120000"/>
                      </a:srgbClr>
                    </a:gs>
                    <a:gs pos="50000">
                      <a:srgbClr val="777C84">
                        <a:shade val="89000"/>
                        <a:satMod val="110000"/>
                      </a:srgbClr>
                    </a:gs>
                    <a:gs pos="75000">
                      <a:srgbClr val="777C84">
                        <a:tint val="93000"/>
                        <a:satMod val="120000"/>
                      </a:srgbClr>
                    </a:gs>
                    <a:gs pos="100000">
                      <a:srgbClr val="777C8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     </a:t>
            </a:r>
            <a:r>
              <a:rPr lang="th-TH" sz="3200" b="1" dirty="0">
                <a:ln w="11430"/>
                <a:solidFill>
                  <a:prstClr val="black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ผลการดำงาน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3200" b="1" dirty="0">
              <a:ln w="11430"/>
              <a:solidFill>
                <a:prstClr val="black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>
                <a:ln w="11430"/>
                <a:solidFill>
                  <a:prstClr val="black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เนินงาน  ปี 2560</a:t>
            </a:r>
            <a:endParaRPr lang="th-TH" sz="2400" b="1" dirty="0">
              <a:ln w="11430"/>
              <a:solidFill>
                <a:prstClr val="black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533498" y="1752600"/>
          <a:ext cx="5307934" cy="472440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4013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5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80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67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u="none" strike="noStrike" dirty="0">
                          <a:solidFill>
                            <a:schemeClr val="bg1"/>
                          </a:solidFill>
                          <a:effectLst/>
                          <a:latin typeface="LilyUPC" pitchFamily="34" charset="-34"/>
                          <a:cs typeface="LilyUPC" pitchFamily="34" charset="-34"/>
                        </a:rPr>
                        <a:t>อำเภอ</a:t>
                      </a:r>
                      <a:endParaRPr lang="th-TH" sz="2800" b="1" i="0" u="none" strike="noStrike" dirty="0">
                        <a:solidFill>
                          <a:schemeClr val="bg1"/>
                        </a:solidFill>
                        <a:effectLst/>
                        <a:latin typeface="LilyUPC" pitchFamily="34" charset="-34"/>
                        <a:cs typeface="LilyUPC" pitchFamily="34" charset="-34"/>
                      </a:endParaRPr>
                    </a:p>
                  </a:txBody>
                  <a:tcPr marL="7621" marR="7621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LilyUPC" pitchFamily="34" charset="-34"/>
                          <a:cs typeface="LilyUPC" pitchFamily="34" charset="-34"/>
                        </a:rPr>
                        <a:t>ชั่ง</a:t>
                      </a:r>
                      <a:r>
                        <a:rPr lang="th-TH" sz="2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LilyUPC" pitchFamily="34" charset="-34"/>
                          <a:cs typeface="LilyUPC" pitchFamily="34" charset="-34"/>
                        </a:rPr>
                        <a:t> </a:t>
                      </a:r>
                      <a:r>
                        <a:rPr lang="th-TH" sz="28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LilyUPC" pitchFamily="34" charset="-34"/>
                          <a:cs typeface="LilyUPC" pitchFamily="34" charset="-34"/>
                        </a:rPr>
                        <a:t>นน</a:t>
                      </a:r>
                      <a:r>
                        <a:rPr lang="th-TH" sz="2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LilyUPC" pitchFamily="34" charset="-34"/>
                          <a:cs typeface="LilyUPC" pitchFamily="34" charset="-34"/>
                        </a:rPr>
                        <a:t>.ทั้งหมด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LilyUPC" pitchFamily="34" charset="-34"/>
                        <a:cs typeface="LilyUPC" pitchFamily="34" charset="-34"/>
                      </a:endParaRPr>
                    </a:p>
                  </a:txBody>
                  <a:tcPr marL="7621" marR="7621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 smtClean="0">
                          <a:effectLst/>
                          <a:latin typeface="LilyUPC" pitchFamily="34" charset="-34"/>
                          <a:cs typeface="LilyUPC" pitchFamily="34" charset="-34"/>
                        </a:rPr>
                        <a:t>BMI </a:t>
                      </a:r>
                      <a:r>
                        <a:rPr lang="th-TH" sz="2800" u="none" strike="noStrike" dirty="0" smtClean="0">
                          <a:effectLst/>
                          <a:latin typeface="LilyUPC" pitchFamily="34" charset="-34"/>
                          <a:cs typeface="LilyUPC" pitchFamily="34" charset="-34"/>
                        </a:rPr>
                        <a:t>ปกติ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LilyUPC" pitchFamily="34" charset="-34"/>
                        <a:cs typeface="LilyUPC" pitchFamily="34" charset="-34"/>
                      </a:endParaRPr>
                    </a:p>
                  </a:txBody>
                  <a:tcPr marL="7621" marR="7621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u="none" strike="noStrike" dirty="0">
                          <a:effectLst/>
                          <a:latin typeface="LilyUPC" pitchFamily="34" charset="-34"/>
                          <a:cs typeface="LilyUPC" pitchFamily="34" charset="-34"/>
                        </a:rPr>
                        <a:t>ร้อยละ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LilyUPC" pitchFamily="34" charset="-34"/>
                        <a:cs typeface="LilyUPC" pitchFamily="34" charset="-34"/>
                      </a:endParaRPr>
                    </a:p>
                  </a:txBody>
                  <a:tcPr marL="7621" marR="7621" marT="762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เมืองกำแพงเพชร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24,134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17,948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74.37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ไทรงาม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4,767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</a:rPr>
                        <a:t>2,469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51.79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คลองลาน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5,932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</a:rPr>
                        <a:t>3,291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55.48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err="1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ขาณุวรลักษ</a:t>
                      </a:r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บุรี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10,631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5,640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53.05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err="1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คลองข</a:t>
                      </a:r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ลุง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5,919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2,700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45.62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พรานกระต่าย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7,530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3,496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46.43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ลานกระบือ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5,471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3,837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70.13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ทรายทองวัฒนา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1,984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870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43.85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ปางศิลาทอง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3,550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1,851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52.14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บึงสามัคคี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3,043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1,667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54.78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031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err="1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โกสัม</a:t>
                      </a:r>
                      <a:r>
                        <a:rPr lang="th-TH" sz="2400" b="1" u="none" strike="noStrike" dirty="0">
                          <a:effectLst/>
                          <a:latin typeface="KodchiangUPC" pitchFamily="18" charset="-34"/>
                          <a:cs typeface="KodchiangUPC" pitchFamily="18" charset="-34"/>
                        </a:rPr>
                        <a:t>พีนคร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KodchiangUPC" pitchFamily="18" charset="-34"/>
                        <a:cs typeface="KodchiangUPC" pitchFamily="18" charset="-34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3,174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</a:rPr>
                        <a:t>1,680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52.93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JasmineUPC"/>
                      </a:endParaRPr>
                    </a:p>
                  </a:txBody>
                  <a:tcPr marL="7621" marR="7621" marT="762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4" name="ลูกศรซ้าย 13"/>
          <p:cNvSpPr/>
          <p:nvPr/>
        </p:nvSpPr>
        <p:spPr>
          <a:xfrm>
            <a:off x="5822374" y="1371605"/>
            <a:ext cx="3142208" cy="3165475"/>
          </a:xfrm>
          <a:prstGeom prst="leftArrow">
            <a:avLst>
              <a:gd name="adj1" fmla="val 50000"/>
              <a:gd name="adj2" fmla="val 50399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dirty="0">
                <a:solidFill>
                  <a:prstClr val="black"/>
                </a:solidFill>
              </a:rPr>
              <a:t>                                                          </a:t>
            </a:r>
          </a:p>
          <a:p>
            <a:pPr>
              <a:defRPr/>
            </a:pPr>
            <a:endParaRPr lang="th-TH" dirty="0">
              <a:solidFill>
                <a:prstClr val="black"/>
              </a:solidFill>
            </a:endParaRPr>
          </a:p>
          <a:p>
            <a:pPr>
              <a:defRPr/>
            </a:pPr>
            <a:endParaRPr lang="th-TH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1.</a:t>
            </a:r>
            <a:r>
              <a:rPr lang="th-TH" sz="2000" dirty="0">
                <a:solidFill>
                  <a:prstClr val="black"/>
                </a:solidFill>
              </a:rPr>
              <a:t>รพสต.เนิน</a:t>
            </a:r>
            <a:r>
              <a:rPr lang="th-TH" sz="2000" dirty="0" err="1">
                <a:solidFill>
                  <a:prstClr val="black"/>
                </a:solidFill>
              </a:rPr>
              <a:t>กรอย</a:t>
            </a:r>
            <a:r>
              <a:rPr lang="th-TH" sz="2000" dirty="0">
                <a:solidFill>
                  <a:prstClr val="black"/>
                </a:solidFill>
              </a:rPr>
              <a:t>    </a:t>
            </a:r>
            <a:r>
              <a:rPr lang="th-TH" sz="2000" dirty="0">
                <a:solidFill>
                  <a:prstClr val="black"/>
                </a:solidFill>
                <a:latin typeface="Arial Rounded MT Bold" pitchFamily="34" charset="0"/>
              </a:rPr>
              <a:t>44.93</a:t>
            </a:r>
          </a:p>
          <a:p>
            <a:pPr>
              <a:defRPr/>
            </a:pPr>
            <a:r>
              <a:rPr lang="th-TH" sz="2000" dirty="0">
                <a:solidFill>
                  <a:prstClr val="black"/>
                </a:solidFill>
              </a:rPr>
              <a:t>2.รพสต.บ้านมหาชัย   </a:t>
            </a:r>
            <a:r>
              <a:rPr lang="th-TH" sz="2000" dirty="0">
                <a:solidFill>
                  <a:prstClr val="black"/>
                </a:solidFill>
                <a:latin typeface="Arial Rounded MT Bold" pitchFamily="34" charset="0"/>
              </a:rPr>
              <a:t>37.5</a:t>
            </a:r>
          </a:p>
          <a:p>
            <a:pPr>
              <a:defRPr/>
            </a:pPr>
            <a:r>
              <a:rPr lang="th-TH" sz="2000" dirty="0">
                <a:solidFill>
                  <a:prstClr val="black"/>
                </a:solidFill>
              </a:rPr>
              <a:t>3.รพสต.บ้านแก้วสุวรรณ  </a:t>
            </a:r>
            <a:r>
              <a:rPr lang="th-TH" sz="2000" dirty="0">
                <a:solidFill>
                  <a:prstClr val="black"/>
                </a:solidFill>
                <a:latin typeface="Arial Rounded MT Bold" pitchFamily="34" charset="0"/>
              </a:rPr>
              <a:t>38.36</a:t>
            </a:r>
          </a:p>
          <a:p>
            <a:pPr>
              <a:defRPr/>
            </a:pPr>
            <a:r>
              <a:rPr lang="th-TH" sz="2000" dirty="0">
                <a:solidFill>
                  <a:prstClr val="black"/>
                </a:solidFill>
              </a:rPr>
              <a:t>4.</a:t>
            </a:r>
            <a:r>
              <a:rPr lang="th-TH" sz="2000" dirty="0" err="1">
                <a:solidFill>
                  <a:prstClr val="black"/>
                </a:solidFill>
              </a:rPr>
              <a:t>พสต</a:t>
            </a:r>
            <a:r>
              <a:rPr lang="th-TH" sz="2000" dirty="0">
                <a:solidFill>
                  <a:prstClr val="black"/>
                </a:solidFill>
              </a:rPr>
              <a:t>.บ้านบ่อแก้ว  </a:t>
            </a:r>
            <a:r>
              <a:rPr lang="th-TH" sz="2000" dirty="0">
                <a:solidFill>
                  <a:prstClr val="black"/>
                </a:solidFill>
                <a:latin typeface="Arial Rounded MT Bold" pitchFamily="34" charset="0"/>
              </a:rPr>
              <a:t>48.99</a:t>
            </a:r>
          </a:p>
          <a:p>
            <a:pPr>
              <a:defRPr/>
            </a:pPr>
            <a:r>
              <a:rPr lang="th-TH" sz="2000" dirty="0">
                <a:solidFill>
                  <a:prstClr val="black"/>
                </a:solidFill>
              </a:rPr>
              <a:t>5.รพสต.หนองแม่แตง  </a:t>
            </a:r>
            <a:r>
              <a:rPr lang="th-TH" sz="2000" dirty="0">
                <a:solidFill>
                  <a:prstClr val="black"/>
                </a:solidFill>
                <a:latin typeface="Arial Rounded MT Bold" pitchFamily="34" charset="0"/>
              </a:rPr>
              <a:t>51.62</a:t>
            </a:r>
          </a:p>
          <a:p>
            <a:pPr>
              <a:defRPr/>
            </a:pPr>
            <a:endParaRPr lang="th-TH" sz="2000" dirty="0">
              <a:solidFill>
                <a:prstClr val="black"/>
              </a:solidFill>
            </a:endParaRPr>
          </a:p>
          <a:p>
            <a:pPr>
              <a:defRPr/>
            </a:pPr>
            <a:endParaRPr lang="th-TH" sz="2000" dirty="0">
              <a:solidFill>
                <a:prstClr val="black"/>
              </a:solidFill>
            </a:endParaRPr>
          </a:p>
          <a:p>
            <a:pPr>
              <a:defRPr/>
            </a:pPr>
            <a:endParaRPr lang="th-TH" sz="2000" dirty="0">
              <a:solidFill>
                <a:prstClr val="black"/>
              </a:solidFill>
            </a:endParaRPr>
          </a:p>
          <a:p>
            <a:pPr>
              <a:defRPr/>
            </a:pPr>
            <a:endParaRPr lang="th-TH" sz="2000" dirty="0">
              <a:solidFill>
                <a:prstClr val="black"/>
              </a:solidFill>
            </a:endParaRPr>
          </a:p>
          <a:p>
            <a:pPr>
              <a:defRPr/>
            </a:pP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" name="ลูกศรซ้าย 5"/>
          <p:cNvSpPr/>
          <p:nvPr/>
        </p:nvSpPr>
        <p:spPr>
          <a:xfrm>
            <a:off x="5893824" y="3611567"/>
            <a:ext cx="3140620" cy="3170237"/>
          </a:xfrm>
          <a:prstGeom prst="left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000" dirty="0">
              <a:solidFill>
                <a:srgbClr val="000000"/>
              </a:solidFill>
              <a:latin typeface="Tahoma"/>
            </a:endParaRP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000" dirty="0">
              <a:solidFill>
                <a:srgbClr val="000000"/>
              </a:solidFill>
              <a:latin typeface="Tahoma"/>
            </a:endParaRP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000" dirty="0">
              <a:solidFill>
                <a:srgbClr val="000000"/>
              </a:solidFill>
              <a:latin typeface="Tahoma"/>
            </a:endParaRP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>
                <a:solidFill>
                  <a:srgbClr val="000000"/>
                </a:solidFill>
                <a:latin typeface="Tahoma"/>
              </a:rPr>
              <a:t>รพสต.บ้านหนองนกชุม   47.41</a:t>
            </a: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>
                <a:solidFill>
                  <a:srgbClr val="000000"/>
                </a:solidFill>
                <a:latin typeface="Tahoma"/>
              </a:rPr>
              <a:t>รพสตบ้านทุ่งทอง          44.39</a:t>
            </a: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>
                <a:solidFill>
                  <a:srgbClr val="000000"/>
                </a:solidFill>
                <a:latin typeface="Tahoma"/>
              </a:rPr>
              <a:t>รพสตบ้านถาวรวัฒนา     45.64</a:t>
            </a: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>
                <a:solidFill>
                  <a:srgbClr val="000000"/>
                </a:solidFill>
                <a:latin typeface="Tahoma"/>
              </a:rPr>
              <a:t>รพสต.บ้านบึงสำราญ      40.95</a:t>
            </a: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>
                <a:solidFill>
                  <a:srgbClr val="000000"/>
                </a:solidFill>
                <a:latin typeface="Tahoma"/>
              </a:rPr>
              <a:t>รพ.ทรายทองวัฒนา       40.83</a:t>
            </a: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000000"/>
              </a:solidFill>
              <a:latin typeface="Tahoma"/>
            </a:endParaRP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00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4571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รูปภาพ 5" descr="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" y="290513"/>
            <a:ext cx="131626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1689397" y="349250"/>
            <a:ext cx="7300593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000" b="1" dirty="0">
                <a:solidFill>
                  <a:prstClr val="black"/>
                </a:solidFill>
              </a:rPr>
              <a:t>ร้อยละ </a:t>
            </a:r>
            <a:r>
              <a:rPr lang="th-TH" sz="4000" b="1" dirty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55 </a:t>
            </a:r>
            <a:r>
              <a:rPr lang="th-TH" sz="3000" b="1" dirty="0">
                <a:solidFill>
                  <a:prstClr val="black"/>
                </a:solidFill>
              </a:rPr>
              <a:t>ของประชาชนวัยทำงานอายุ 30-44 ปี มีค่าดัชนีมวลกายปกติ</a:t>
            </a:r>
            <a:endParaRPr lang="th-TH" sz="3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65248" y="390529"/>
            <a:ext cx="1100329" cy="6080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th-TH" sz="48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64063" y="6096000"/>
            <a:ext cx="193709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64044" y="64008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64044" y="6629400"/>
            <a:ext cx="1524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446674" y="340021"/>
            <a:ext cx="1219412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en-US" sz="40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</a:t>
            </a:r>
            <a:endParaRPr lang="th-TH" sz="4800" b="1" dirty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srgbClr val="FFF39D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362612" y="949325"/>
            <a:ext cx="66718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ลูกศรซ้าย 2"/>
          <p:cNvSpPr/>
          <p:nvPr/>
        </p:nvSpPr>
        <p:spPr>
          <a:xfrm>
            <a:off x="7819815" y="4378325"/>
            <a:ext cx="1020939" cy="984250"/>
          </a:xfrm>
          <a:prstGeom prst="leftArrow">
            <a:avLst/>
          </a:prstGeom>
          <a:solidFill>
            <a:srgbClr val="E204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b="1" dirty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srgbClr val="E204B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95" name="TextBox 5"/>
          <p:cNvSpPr txBox="1">
            <a:spLocks noChangeArrowheads="1"/>
          </p:cNvSpPr>
          <p:nvPr/>
        </p:nvSpPr>
        <p:spPr bwMode="auto">
          <a:xfrm>
            <a:off x="7911887" y="4656177"/>
            <a:ext cx="838346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mtClean="0">
                <a:solidFill>
                  <a:srgbClr val="FFFFFF"/>
                </a:solidFill>
              </a:rPr>
              <a:t>เป้า</a:t>
            </a:r>
            <a:r>
              <a:rPr lang="en-US" altLang="th-TH" smtClean="0">
                <a:solidFill>
                  <a:srgbClr val="FFFFFF"/>
                </a:solidFill>
              </a:rPr>
              <a:t> </a:t>
            </a:r>
            <a:r>
              <a:rPr lang="en-US" altLang="th-TH" sz="2000" smtClean="0">
                <a:solidFill>
                  <a:srgbClr val="FFFFFF"/>
                </a:solidFill>
              </a:rPr>
              <a:t>55</a:t>
            </a:r>
            <a:endParaRPr lang="th-TH" altLang="th-TH" sz="2000" smtClean="0">
              <a:solidFill>
                <a:srgbClr val="FFFFFF"/>
              </a:solidFill>
            </a:endParaRPr>
          </a:p>
        </p:txBody>
      </p:sp>
      <p:graphicFrame>
        <p:nvGraphicFramePr>
          <p:cNvPr id="10" name="ไดอะแกรม 9"/>
          <p:cNvGraphicFramePr/>
          <p:nvPr/>
        </p:nvGraphicFramePr>
        <p:xfrm>
          <a:off x="290566" y="1569561"/>
          <a:ext cx="8824365" cy="505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397" name="TextBox 11"/>
          <p:cNvSpPr txBox="1">
            <a:spLocks noChangeArrowheads="1"/>
          </p:cNvSpPr>
          <p:nvPr/>
        </p:nvSpPr>
        <p:spPr bwMode="auto">
          <a:xfrm>
            <a:off x="290563" y="1933575"/>
            <a:ext cx="1651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b="1" smtClean="0">
                <a:solidFill>
                  <a:prstClr val="white"/>
                </a:solidFill>
              </a:rPr>
              <a:t> จังหวัด/อำเภอ</a:t>
            </a:r>
          </a:p>
        </p:txBody>
      </p:sp>
      <p:sp>
        <p:nvSpPr>
          <p:cNvPr id="16398" name="สี่เหลี่ยมผืนผ้า 13"/>
          <p:cNvSpPr>
            <a:spLocks noChangeArrowheads="1"/>
          </p:cNvSpPr>
          <p:nvPr/>
        </p:nvSpPr>
        <p:spPr bwMode="auto">
          <a:xfrm>
            <a:off x="52416" y="1052736"/>
            <a:ext cx="74727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solidFill>
                  <a:prstClr val="black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แนวทางการดำเนินงาน </a:t>
            </a:r>
            <a:r>
              <a:rPr lang="en-US" altLang="th-TH" sz="3200" b="1" dirty="0" smtClean="0">
                <a:solidFill>
                  <a:prstClr val="black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;; </a:t>
            </a:r>
            <a:r>
              <a:rPr lang="th-TH" altLang="th-TH" sz="3200" b="1" dirty="0" smtClean="0">
                <a:solidFill>
                  <a:prstClr val="black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วัยทำงาน หุ่นดี สุขภาพดี</a:t>
            </a:r>
            <a:endParaRPr lang="th-TH" altLang="th-TH" b="1" dirty="0" smtClean="0">
              <a:solidFill>
                <a:prstClr val="black"/>
              </a:solidFill>
              <a:latin typeface="JasmineUPC" pitchFamily="18" charset="-34"/>
              <a:ea typeface="Arial Unicode MS" pitchFamily="34" charset="-128"/>
              <a:cs typeface="JasmineUPC" pitchFamily="18" charset="-34"/>
            </a:endParaRP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3124745" y="1957395"/>
            <a:ext cx="106698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mtClean="0">
                <a:solidFill>
                  <a:prstClr val="black"/>
                </a:solidFill>
              </a:rPr>
              <a:t> </a:t>
            </a:r>
            <a:r>
              <a:rPr lang="th-TH" altLang="th-TH" b="1" smtClean="0">
                <a:solidFill>
                  <a:prstClr val="black"/>
                </a:solidFill>
              </a:rPr>
              <a:t>รพ.สต.</a:t>
            </a:r>
          </a:p>
        </p:txBody>
      </p:sp>
      <p:sp>
        <p:nvSpPr>
          <p:cNvPr id="16400" name="TextBox 16"/>
          <p:cNvSpPr txBox="1">
            <a:spLocks noChangeArrowheads="1"/>
          </p:cNvSpPr>
          <p:nvPr/>
        </p:nvSpPr>
        <p:spPr bwMode="auto">
          <a:xfrm>
            <a:off x="6328879" y="2057403"/>
            <a:ext cx="1864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mtClean="0">
                <a:solidFill>
                  <a:prstClr val="white"/>
                </a:solidFill>
              </a:rPr>
              <a:t>ระดับชุมชนหมู่บ้าน</a:t>
            </a:r>
          </a:p>
        </p:txBody>
      </p:sp>
      <p:sp>
        <p:nvSpPr>
          <p:cNvPr id="25" name="ลูกศรขวา 24"/>
          <p:cNvSpPr/>
          <p:nvPr/>
        </p:nvSpPr>
        <p:spPr>
          <a:xfrm>
            <a:off x="2278459" y="4565650"/>
            <a:ext cx="168304" cy="304800"/>
          </a:xfrm>
          <a:prstGeom prst="rightArrow">
            <a:avLst/>
          </a:prstGeom>
          <a:ln>
            <a:solidFill>
              <a:srgbClr val="E204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8" name="ลูกศรขวา 27"/>
          <p:cNvSpPr/>
          <p:nvPr/>
        </p:nvSpPr>
        <p:spPr>
          <a:xfrm>
            <a:off x="2305452" y="5594350"/>
            <a:ext cx="168304" cy="304800"/>
          </a:xfrm>
          <a:prstGeom prst="rightArrow">
            <a:avLst/>
          </a:prstGeom>
          <a:ln>
            <a:solidFill>
              <a:srgbClr val="E204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ลูกศรขวา 28"/>
          <p:cNvSpPr/>
          <p:nvPr/>
        </p:nvSpPr>
        <p:spPr>
          <a:xfrm>
            <a:off x="2286399" y="5181600"/>
            <a:ext cx="168304" cy="304800"/>
          </a:xfrm>
          <a:prstGeom prst="rightArrow">
            <a:avLst/>
          </a:prstGeom>
          <a:ln>
            <a:solidFill>
              <a:srgbClr val="E204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en Segoe 4-3 template-template_April-17-2007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เฉลียง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554</Words>
  <Application>Microsoft Office PowerPoint</Application>
  <PresentationFormat>Custom</PresentationFormat>
  <Paragraphs>141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HDOfficeLightV0</vt:lpstr>
      <vt:lpstr>1_เฉลียง</vt:lpstr>
      <vt:lpstr>Green Segoe 4-3 template-template_April-17-2007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Excellence ที่  1    Prevention &amp; Promotion Excellence</dc:title>
  <dc:creator>promote-4</dc:creator>
  <cp:lastModifiedBy>Windows User</cp:lastModifiedBy>
  <cp:revision>159</cp:revision>
  <cp:lastPrinted>2017-11-07T05:28:16Z</cp:lastPrinted>
  <dcterms:created xsi:type="dcterms:W3CDTF">2017-11-07T02:23:33Z</dcterms:created>
  <dcterms:modified xsi:type="dcterms:W3CDTF">2017-11-17T06:29:23Z</dcterms:modified>
</cp:coreProperties>
</file>