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  <p:sldMasterId id="2147483836" r:id="rId3"/>
  </p:sldMasterIdLst>
  <p:notesMasterIdLst>
    <p:notesMasterId r:id="rId11"/>
  </p:notesMasterIdLst>
  <p:sldIdLst>
    <p:sldId id="308" r:id="rId4"/>
    <p:sldId id="309" r:id="rId5"/>
    <p:sldId id="310" r:id="rId6"/>
    <p:sldId id="311" r:id="rId7"/>
    <p:sldId id="312" r:id="rId8"/>
    <p:sldId id="313" r:id="rId9"/>
    <p:sldId id="314" r:id="rId10"/>
  </p:sldIdLst>
  <p:sldSz cx="9145588" cy="6858000"/>
  <p:notesSz cx="6815138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00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ลักษณะสีปานกลาง 3 - 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ลักษณะสีอ่อน 2 - เน้น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5737" autoAdjust="0"/>
  </p:normalViewPr>
  <p:slideViewPr>
    <p:cSldViewPr>
      <p:cViewPr>
        <p:scale>
          <a:sx n="70" d="100"/>
          <a:sy n="70" d="100"/>
        </p:scale>
        <p:origin x="-1386" y="-10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751235992408163E-2"/>
          <c:y val="4.1102295205454921E-2"/>
          <c:w val="0.9356120433399433"/>
          <c:h val="0.73554768810979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คอลัมน์1</c:v>
                </c:pt>
              </c:strCache>
            </c:strRef>
          </c:tx>
          <c:invertIfNegative val="0"/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เมืองกพ.</c:v>
                </c:pt>
                <c:pt idx="1">
                  <c:v>ไทรงาม</c:v>
                </c:pt>
                <c:pt idx="2">
                  <c:v>คลองลาน</c:v>
                </c:pt>
                <c:pt idx="3">
                  <c:v>ขาณุวรลักษบุรี</c:v>
                </c:pt>
                <c:pt idx="4">
                  <c:v>คลองขลุง</c:v>
                </c:pt>
                <c:pt idx="5">
                  <c:v>พรานกระต่าย</c:v>
                </c:pt>
                <c:pt idx="6">
                  <c:v>ลานกระบือ</c:v>
                </c:pt>
                <c:pt idx="7">
                  <c:v>ทรายทองวัฒนา</c:v>
                </c:pt>
                <c:pt idx="8">
                  <c:v>ปางศิลาทอง</c:v>
                </c:pt>
                <c:pt idx="9">
                  <c:v>บึงสามัคคี</c:v>
                </c:pt>
                <c:pt idx="10">
                  <c:v>โกสัมพีนคร</c:v>
                </c:pt>
                <c:pt idx="11">
                  <c:v>จังหวัด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32.700000000000003</c:v>
                </c:pt>
                <c:pt idx="1">
                  <c:v>23.1</c:v>
                </c:pt>
                <c:pt idx="2">
                  <c:v>30.19</c:v>
                </c:pt>
                <c:pt idx="3">
                  <c:v>22.31</c:v>
                </c:pt>
                <c:pt idx="4">
                  <c:v>35.22</c:v>
                </c:pt>
                <c:pt idx="5">
                  <c:v>40.53</c:v>
                </c:pt>
                <c:pt idx="6">
                  <c:v>25.09</c:v>
                </c:pt>
                <c:pt idx="7">
                  <c:v>16.53</c:v>
                </c:pt>
                <c:pt idx="8">
                  <c:v>23.31</c:v>
                </c:pt>
                <c:pt idx="9">
                  <c:v>20.93</c:v>
                </c:pt>
                <c:pt idx="10">
                  <c:v>33.92</c:v>
                </c:pt>
                <c:pt idx="11">
                  <c:v>29.6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201536"/>
        <c:axId val="157203072"/>
      </c:barChart>
      <c:catAx>
        <c:axId val="157201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157203072"/>
        <c:crosses val="autoZero"/>
        <c:auto val="1"/>
        <c:lblAlgn val="ctr"/>
        <c:lblOffset val="100"/>
        <c:noMultiLvlLbl val="0"/>
      </c:catAx>
      <c:valAx>
        <c:axId val="157203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th-TH"/>
          </a:p>
        </c:txPr>
        <c:crossAx val="157201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invertIfNegative val="0"/>
          <c:dPt>
            <c:idx val="4"/>
            <c:invertIfNegative val="0"/>
            <c:bubble3D val="0"/>
          </c:dPt>
          <c:dPt>
            <c:idx val="1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เมืองกพ.</c:v>
                </c:pt>
                <c:pt idx="1">
                  <c:v>ไทรงาม</c:v>
                </c:pt>
                <c:pt idx="2">
                  <c:v>คลองลาน</c:v>
                </c:pt>
                <c:pt idx="3">
                  <c:v>ขาณุวรลักษบุรี</c:v>
                </c:pt>
                <c:pt idx="4">
                  <c:v>คลองขลุง</c:v>
                </c:pt>
                <c:pt idx="5">
                  <c:v>พรานกระต่าย</c:v>
                </c:pt>
                <c:pt idx="6">
                  <c:v>ลานกระบือ</c:v>
                </c:pt>
                <c:pt idx="7">
                  <c:v>ทรายทองวัฒนา</c:v>
                </c:pt>
                <c:pt idx="8">
                  <c:v>ปางศิลาทอง</c:v>
                </c:pt>
                <c:pt idx="9">
                  <c:v>บึงสามัคคี</c:v>
                </c:pt>
                <c:pt idx="10">
                  <c:v>โกสัมพีนคร</c:v>
                </c:pt>
                <c:pt idx="11">
                  <c:v>จังหวัด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0.82</c:v>
                </c:pt>
                <c:pt idx="1">
                  <c:v>0</c:v>
                </c:pt>
                <c:pt idx="2">
                  <c:v>0</c:v>
                </c:pt>
                <c:pt idx="3">
                  <c:v>1.72</c:v>
                </c:pt>
                <c:pt idx="4">
                  <c:v>2.29</c:v>
                </c:pt>
                <c:pt idx="5">
                  <c:v>1.95</c:v>
                </c:pt>
                <c:pt idx="6">
                  <c:v>1.5</c:v>
                </c:pt>
                <c:pt idx="7">
                  <c:v>0</c:v>
                </c:pt>
                <c:pt idx="8">
                  <c:v>0</c:v>
                </c:pt>
                <c:pt idx="9">
                  <c:v>1.44</c:v>
                </c:pt>
                <c:pt idx="10">
                  <c:v>1.19</c:v>
                </c:pt>
                <c:pt idx="11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276800"/>
        <c:axId val="157684096"/>
      </c:barChart>
      <c:catAx>
        <c:axId val="157276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157684096"/>
        <c:crosses val="autoZero"/>
        <c:auto val="1"/>
        <c:lblAlgn val="ctr"/>
        <c:lblOffset val="100"/>
        <c:noMultiLvlLbl val="0"/>
      </c:catAx>
      <c:valAx>
        <c:axId val="157684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th-TH"/>
          </a:p>
        </c:txPr>
        <c:crossAx val="157276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415012673671822E-2"/>
          <c:y val="5.4122739198479569E-2"/>
          <c:w val="0.94060236513992745"/>
          <c:h val="0.7070003313445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invertIfNegative val="0"/>
          <c:dPt>
            <c:idx val="1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รพ.กำแพงเพชร</c:v>
                </c:pt>
                <c:pt idx="1">
                  <c:v>รพ.ไทรงาม</c:v>
                </c:pt>
                <c:pt idx="2">
                  <c:v>รพ.คลองลาน</c:v>
                </c:pt>
                <c:pt idx="3">
                  <c:v>รพ.ขาณุวรลักษบุรี</c:v>
                </c:pt>
                <c:pt idx="4">
                  <c:v>รพ.คลองขลุง</c:v>
                </c:pt>
                <c:pt idx="5">
                  <c:v>รพ.พรานกระต่าย</c:v>
                </c:pt>
                <c:pt idx="6">
                  <c:v>รพ.ลานกระบือ</c:v>
                </c:pt>
                <c:pt idx="7">
                  <c:v>รพ.ทรายทองวัฒนา</c:v>
                </c:pt>
                <c:pt idx="8">
                  <c:v>รพ.ปางศิลาทอง</c:v>
                </c:pt>
                <c:pt idx="9">
                  <c:v>รพ.บึงสามัคคี</c:v>
                </c:pt>
                <c:pt idx="10">
                  <c:v>จังหวัด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19.95</c:v>
                </c:pt>
                <c:pt idx="1">
                  <c:v>30.3</c:v>
                </c:pt>
                <c:pt idx="2">
                  <c:v>19.61</c:v>
                </c:pt>
                <c:pt idx="3">
                  <c:v>13.08</c:v>
                </c:pt>
                <c:pt idx="4">
                  <c:v>12.99</c:v>
                </c:pt>
                <c:pt idx="5">
                  <c:v>15.63</c:v>
                </c:pt>
                <c:pt idx="6">
                  <c:v>12.5</c:v>
                </c:pt>
                <c:pt idx="7">
                  <c:v>11.76</c:v>
                </c:pt>
                <c:pt idx="8">
                  <c:v>23.81</c:v>
                </c:pt>
                <c:pt idx="9">
                  <c:v>28.57</c:v>
                </c:pt>
                <c:pt idx="10">
                  <c:v>18.059999999999999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796992"/>
        <c:axId val="157798784"/>
      </c:barChart>
      <c:catAx>
        <c:axId val="157796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157798784"/>
        <c:crosses val="autoZero"/>
        <c:auto val="1"/>
        <c:lblAlgn val="ctr"/>
        <c:lblOffset val="100"/>
        <c:noMultiLvlLbl val="0"/>
      </c:catAx>
      <c:valAx>
        <c:axId val="157798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7796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298078101892304E-2"/>
          <c:y val="0.14178437638873459"/>
          <c:w val="0.90699946727457004"/>
          <c:h val="0.606612503124652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คอลัมน์1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เมือง</c:v>
                </c:pt>
                <c:pt idx="1">
                  <c:v>ไทรงาม</c:v>
                </c:pt>
                <c:pt idx="2">
                  <c:v>คลองลาน</c:v>
                </c:pt>
                <c:pt idx="3">
                  <c:v>ขาณุวรลักษบุรี</c:v>
                </c:pt>
                <c:pt idx="4">
                  <c:v>คลองขลุง</c:v>
                </c:pt>
                <c:pt idx="5">
                  <c:v>พรานกระต่าย</c:v>
                </c:pt>
                <c:pt idx="6">
                  <c:v>ลานกระบือ</c:v>
                </c:pt>
                <c:pt idx="7">
                  <c:v>ทรายทองวัฒนา</c:v>
                </c:pt>
                <c:pt idx="8">
                  <c:v>ปางศิลาทอง</c:v>
                </c:pt>
                <c:pt idx="9">
                  <c:v>บึงสามัคคี</c:v>
                </c:pt>
                <c:pt idx="10">
                  <c:v>โกสัมพีนคร</c:v>
                </c:pt>
                <c:pt idx="11">
                  <c:v>จังหวัด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8.98</c:v>
                </c:pt>
                <c:pt idx="1">
                  <c:v>42.42</c:v>
                </c:pt>
                <c:pt idx="2">
                  <c:v>27.45</c:v>
                </c:pt>
                <c:pt idx="3">
                  <c:v>38.32</c:v>
                </c:pt>
                <c:pt idx="4">
                  <c:v>55.84</c:v>
                </c:pt>
                <c:pt idx="5">
                  <c:v>10.94</c:v>
                </c:pt>
                <c:pt idx="6">
                  <c:v>15.63</c:v>
                </c:pt>
                <c:pt idx="7">
                  <c:v>47.06</c:v>
                </c:pt>
                <c:pt idx="8">
                  <c:v>9.52</c:v>
                </c:pt>
                <c:pt idx="9">
                  <c:v>85.71</c:v>
                </c:pt>
                <c:pt idx="10">
                  <c:v>0</c:v>
                </c:pt>
                <c:pt idx="11">
                  <c:v>22.18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เมือง</c:v>
                </c:pt>
                <c:pt idx="1">
                  <c:v>ไทรงาม</c:v>
                </c:pt>
                <c:pt idx="2">
                  <c:v>คลองลาน</c:v>
                </c:pt>
                <c:pt idx="3">
                  <c:v>ขาณุวรลักษบุรี</c:v>
                </c:pt>
                <c:pt idx="4">
                  <c:v>คลองขลุง</c:v>
                </c:pt>
                <c:pt idx="5">
                  <c:v>พรานกระต่าย</c:v>
                </c:pt>
                <c:pt idx="6">
                  <c:v>ลานกระบือ</c:v>
                </c:pt>
                <c:pt idx="7">
                  <c:v>ทรายทองวัฒนา</c:v>
                </c:pt>
                <c:pt idx="8">
                  <c:v>ปางศิลาทอง</c:v>
                </c:pt>
                <c:pt idx="9">
                  <c:v>บึงสามัคคี</c:v>
                </c:pt>
                <c:pt idx="10">
                  <c:v>โกสัมพีนคร</c:v>
                </c:pt>
                <c:pt idx="11">
                  <c:v>จังหวัด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30.56</c:v>
                </c:pt>
                <c:pt idx="1">
                  <c:v>100</c:v>
                </c:pt>
                <c:pt idx="2">
                  <c:v>92.86</c:v>
                </c:pt>
                <c:pt idx="3">
                  <c:v>73.17</c:v>
                </c:pt>
                <c:pt idx="4">
                  <c:v>74.42</c:v>
                </c:pt>
                <c:pt idx="5">
                  <c:v>0</c:v>
                </c:pt>
                <c:pt idx="6">
                  <c:v>0</c:v>
                </c:pt>
                <c:pt idx="7">
                  <c:v>62.5</c:v>
                </c:pt>
                <c:pt idx="8">
                  <c:v>100</c:v>
                </c:pt>
                <c:pt idx="9">
                  <c:v>100</c:v>
                </c:pt>
                <c:pt idx="10">
                  <c:v>0</c:v>
                </c:pt>
                <c:pt idx="11">
                  <c:v>65.569999999999993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847552"/>
        <c:axId val="157849088"/>
      </c:barChart>
      <c:catAx>
        <c:axId val="157847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157849088"/>
        <c:crosses val="autoZero"/>
        <c:auto val="1"/>
        <c:lblAlgn val="ctr"/>
        <c:lblOffset val="100"/>
        <c:noMultiLvlLbl val="0"/>
      </c:catAx>
      <c:valAx>
        <c:axId val="157849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th-TH"/>
          </a:p>
        </c:txPr>
        <c:crossAx val="157847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04582-A0A9-4D6A-B8E6-9B45AFD13BDD}" type="datetimeFigureOut">
              <a:rPr lang="th-TH" smtClean="0"/>
              <a:pPr/>
              <a:t>17/11/60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1514" y="4724202"/>
            <a:ext cx="545211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60335" y="9446678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5BD4D-FDBA-4F1A-A171-8F5532DB144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769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211" y="1124530"/>
            <a:ext cx="6859191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211" y="3602038"/>
            <a:ext cx="6859191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D335475-C61C-438B-A237-D8AE4EEED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F68BCB5A-BB2A-4C5B-B05B-C565B9850888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674F37-D2AD-428B-81CD-05C493E54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F58564-9B41-45F1-830D-7486BF6ED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9F4727DA-8260-465E-8EDC-045B4364A938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52258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B2B8FB8-CA96-4E25-89BF-2299AD363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06BD3ECA-A879-461D-80CF-8D21461BF447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10552BC-B3D8-4451-BEF6-2C9ED28FE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96C3FB-A98C-42D0-842E-BB457D888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B0B540F6-C86F-423A-BEAE-537732654E35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04570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4838" y="360362"/>
            <a:ext cx="1972017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771" y="360377"/>
            <a:ext cx="5801732" cy="5811837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A6976B-31D1-4C37-8E02-956D89980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8EE4625B-E347-46C5-9290-92548A3F0C17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00A116-5F4C-4B9D-A7B5-D261BBD77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9E853E7-4630-4700-97D4-290C11F88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315985EE-978E-4052-86ED-63C6C6FF07C8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52041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397" y="3124200"/>
            <a:ext cx="6173272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397" y="5003322"/>
            <a:ext cx="6173272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6168" y="1174064"/>
            <a:ext cx="2286000" cy="381066"/>
          </a:xfrm>
        </p:spPr>
        <p:txBody>
          <a:bodyPr/>
          <a:lstStyle/>
          <a:p>
            <a:fld id="{3A9373AB-BB81-4B82-9EE6-7F1F25781C33}" type="datetimeFigureOut">
              <a:rPr lang="th-TH" smtClean="0">
                <a:solidFill>
                  <a:srgbClr val="575F6D"/>
                </a:solidFill>
              </a:rPr>
              <a:pPr/>
              <a:t>17/11/60</a:t>
            </a:fld>
            <a:endParaRPr lang="th-TH">
              <a:solidFill>
                <a:srgbClr val="575F6D"/>
              </a:solidFill>
            </a:endParaRPr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8816" y="4181639"/>
            <a:ext cx="3657600" cy="384115"/>
          </a:xfrm>
        </p:spPr>
        <p:txBody>
          <a:bodyPr/>
          <a:lstStyle/>
          <a:p>
            <a:endParaRPr lang="th-TH">
              <a:solidFill>
                <a:srgbClr val="575F6D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66" y="0"/>
            <a:ext cx="609706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84" y="0"/>
            <a:ext cx="10468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772" y="0"/>
            <a:ext cx="181904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518" y="0"/>
            <a:ext cx="23032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6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559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26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9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985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5439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416" y="0"/>
            <a:ext cx="76213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วงรี 20"/>
          <p:cNvSpPr/>
          <p:nvPr/>
        </p:nvSpPr>
        <p:spPr bwMode="auto">
          <a:xfrm>
            <a:off x="609710" y="3429000"/>
            <a:ext cx="1295625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วงรี 22"/>
          <p:cNvSpPr/>
          <p:nvPr/>
        </p:nvSpPr>
        <p:spPr bwMode="auto">
          <a:xfrm>
            <a:off x="1309863" y="4866752"/>
            <a:ext cx="641535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วงรี 23"/>
          <p:cNvSpPr/>
          <p:nvPr/>
        </p:nvSpPr>
        <p:spPr bwMode="auto">
          <a:xfrm>
            <a:off x="1091269" y="5500632"/>
            <a:ext cx="137184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วงรี 25"/>
          <p:cNvSpPr/>
          <p:nvPr/>
        </p:nvSpPr>
        <p:spPr bwMode="auto">
          <a:xfrm>
            <a:off x="1664497" y="5788152"/>
            <a:ext cx="274368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วงรี 24"/>
          <p:cNvSpPr/>
          <p:nvPr/>
        </p:nvSpPr>
        <p:spPr>
          <a:xfrm>
            <a:off x="1905332" y="4495800"/>
            <a:ext cx="365824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774" y="4928702"/>
            <a:ext cx="609706" cy="517524"/>
          </a:xfrm>
        </p:spPr>
        <p:txBody>
          <a:bodyPr/>
          <a:lstStyle/>
          <a:p>
            <a:fld id="{3DA039AE-385B-48A6-B60B-6CC3F0325E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5465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79" y="1600200"/>
            <a:ext cx="7468897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9373AB-BB81-4B82-9EE6-7F1F25781C33}" type="datetimeFigureOut">
              <a:rPr lang="th-TH" smtClean="0">
                <a:solidFill>
                  <a:srgbClr val="575F6D"/>
                </a:solidFill>
              </a:rPr>
              <a:pPr/>
              <a:t>17/11/60</a:t>
            </a:fld>
            <a:endParaRPr lang="th-TH">
              <a:solidFill>
                <a:srgbClr val="575F6D"/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A039AE-385B-48A6-B60B-6CC3F0325EE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331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397" y="2895600"/>
            <a:ext cx="6173272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286397" y="5010150"/>
            <a:ext cx="6173272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803" y="1170399"/>
            <a:ext cx="2286000" cy="381066"/>
          </a:xfrm>
        </p:spPr>
        <p:txBody>
          <a:bodyPr/>
          <a:lstStyle/>
          <a:p>
            <a:fld id="{3A9373AB-BB81-4B82-9EE6-7F1F25781C33}" type="datetimeFigureOut">
              <a:rPr lang="th-TH" smtClean="0">
                <a:solidFill>
                  <a:srgbClr val="FFF39D"/>
                </a:solidFill>
              </a:rPr>
              <a:pPr/>
              <a:t>17/11/60</a:t>
            </a:fld>
            <a:endParaRPr lang="th-TH">
              <a:solidFill>
                <a:srgbClr val="FFF39D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9003" y="4178785"/>
            <a:ext cx="3657600" cy="384115"/>
          </a:xfrm>
        </p:spPr>
        <p:txBody>
          <a:bodyPr/>
          <a:lstStyle/>
          <a:p>
            <a:endParaRPr lang="th-TH">
              <a:solidFill>
                <a:srgbClr val="FFF39D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66" y="0"/>
            <a:ext cx="609706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84" y="0"/>
            <a:ext cx="10468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772" y="0"/>
            <a:ext cx="181904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518" y="0"/>
            <a:ext cx="23032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6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559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26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9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985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416" y="0"/>
            <a:ext cx="76213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วงรี 18"/>
          <p:cNvSpPr/>
          <p:nvPr/>
        </p:nvSpPr>
        <p:spPr bwMode="auto">
          <a:xfrm>
            <a:off x="609710" y="3429000"/>
            <a:ext cx="1295625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วงรี 19"/>
          <p:cNvSpPr/>
          <p:nvPr/>
        </p:nvSpPr>
        <p:spPr bwMode="auto">
          <a:xfrm>
            <a:off x="1324934" y="4866752"/>
            <a:ext cx="641535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วงรี 20"/>
          <p:cNvSpPr/>
          <p:nvPr/>
        </p:nvSpPr>
        <p:spPr bwMode="auto">
          <a:xfrm>
            <a:off x="1091269" y="5500632"/>
            <a:ext cx="137184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วงรี 21"/>
          <p:cNvSpPr/>
          <p:nvPr/>
        </p:nvSpPr>
        <p:spPr bwMode="auto">
          <a:xfrm>
            <a:off x="1664497" y="5791200"/>
            <a:ext cx="274368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วงรี 22"/>
          <p:cNvSpPr/>
          <p:nvPr/>
        </p:nvSpPr>
        <p:spPr bwMode="auto">
          <a:xfrm>
            <a:off x="1879366" y="4479888"/>
            <a:ext cx="365824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952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849" y="4928702"/>
            <a:ext cx="609706" cy="517524"/>
          </a:xfrm>
        </p:spPr>
        <p:txBody>
          <a:bodyPr/>
          <a:lstStyle/>
          <a:p>
            <a:fld id="{3DA039AE-385B-48A6-B60B-6CC3F0325E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16448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73AB-BB81-4B82-9EE6-7F1F25781C33}" type="datetimeFigureOut">
              <a:rPr lang="th-TH" smtClean="0">
                <a:solidFill>
                  <a:srgbClr val="575F6D"/>
                </a:solidFill>
              </a:rPr>
              <a:pPr/>
              <a:t>17/11/60</a:t>
            </a:fld>
            <a:endParaRPr lang="th-TH">
              <a:solidFill>
                <a:srgbClr val="575F6D"/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575F6D"/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39AE-385B-48A6-B60B-6CC3F0325EE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83" y="1600200"/>
            <a:ext cx="3658235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270993" y="1600200"/>
            <a:ext cx="3658235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78603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79" y="273050"/>
            <a:ext cx="754511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73AB-BB81-4B82-9EE6-7F1F25781C33}" type="datetimeFigureOut">
              <a:rPr lang="th-TH" smtClean="0">
                <a:solidFill>
                  <a:srgbClr val="575F6D"/>
                </a:solidFill>
              </a:rPr>
              <a:pPr/>
              <a:t>17/11/60</a:t>
            </a:fld>
            <a:endParaRPr lang="th-TH">
              <a:solidFill>
                <a:srgbClr val="575F6D"/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575F6D"/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39AE-385B-48A6-B60B-6CC3F0325EE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83" y="2362200"/>
            <a:ext cx="3658235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372734" y="2362200"/>
            <a:ext cx="3658235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83" y="1569720"/>
            <a:ext cx="3658235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4154" y="1569720"/>
            <a:ext cx="3658235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901289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9373AB-BB81-4B82-9EE6-7F1F25781C33}" type="datetimeFigureOut">
              <a:rPr lang="th-TH" smtClean="0">
                <a:solidFill>
                  <a:srgbClr val="575F6D"/>
                </a:solidFill>
              </a:rPr>
              <a:pPr/>
              <a:t>17/11/60</a:t>
            </a:fld>
            <a:endParaRPr lang="th-TH">
              <a:solidFill>
                <a:srgbClr val="575F6D"/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A039AE-385B-48A6-B60B-6CC3F0325EE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433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73AB-BB81-4B82-9EE6-7F1F25781C33}" type="datetimeFigureOut">
              <a:rPr lang="th-TH" smtClean="0">
                <a:solidFill>
                  <a:srgbClr val="575F6D"/>
                </a:solidFill>
              </a:rPr>
              <a:pPr/>
              <a:t>17/11/60</a:t>
            </a:fld>
            <a:endParaRPr lang="th-TH">
              <a:solidFill>
                <a:srgbClr val="575F6D"/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575F6D"/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39AE-385B-48A6-B60B-6CC3F0325E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353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4522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2983" y="3200364"/>
            <a:ext cx="6309360" cy="457279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813463" y="274320"/>
            <a:ext cx="1527313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948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3371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3162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40741" y="0"/>
            <a:ext cx="304853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6948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วงรี 13"/>
          <p:cNvSpPr/>
          <p:nvPr/>
        </p:nvSpPr>
        <p:spPr>
          <a:xfrm>
            <a:off x="8157868" y="5715000"/>
            <a:ext cx="548735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304853" y="274320"/>
            <a:ext cx="5639779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9373AB-BB81-4B82-9EE6-7F1F25781C33}" type="datetimeFigureOut">
              <a:rPr lang="th-TH" smtClean="0">
                <a:solidFill>
                  <a:srgbClr val="575F6D"/>
                </a:solidFill>
              </a:rPr>
              <a:pPr/>
              <a:t>17/11/60</a:t>
            </a:fld>
            <a:endParaRPr lang="th-TH">
              <a:solidFill>
                <a:srgbClr val="575F6D"/>
              </a:solidFill>
            </a:endParaRPr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A039AE-385B-48A6-B60B-6CC3F0325EE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ตัวแทน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110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4CFAB50-F0E7-4CB7-B6E1-6B53FA8D5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1FC519EB-1317-4D58-8552-5FC7D6CA391C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688D744-9E1F-4531-9E55-9723D4F8A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AE0DDEA-A41B-4041-BCC8-3B1108692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508BE6C0-E81F-464E-997B-3CD8D09F6F41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160569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4522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วงรี 12"/>
          <p:cNvSpPr/>
          <p:nvPr/>
        </p:nvSpPr>
        <p:spPr>
          <a:xfrm>
            <a:off x="8157868" y="5715000"/>
            <a:ext cx="548735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1263" y="3200364"/>
            <a:ext cx="6309360" cy="457279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3272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766976" y="264795"/>
            <a:ext cx="1524265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3162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40741" y="0"/>
            <a:ext cx="304853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6948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948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3371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9373AB-BB81-4B82-9EE6-7F1F25781C33}" type="datetimeFigureOut">
              <a:rPr lang="th-TH" smtClean="0">
                <a:solidFill>
                  <a:srgbClr val="575F6D"/>
                </a:solidFill>
              </a:rPr>
              <a:pPr/>
              <a:t>17/11/60</a:t>
            </a:fld>
            <a:endParaRPr lang="th-TH">
              <a:solidFill>
                <a:srgbClr val="575F6D"/>
              </a:solidFill>
            </a:endParaRPr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A039AE-385B-48A6-B60B-6CC3F0325EE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922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73AB-BB81-4B82-9EE6-7F1F25781C33}" type="datetimeFigureOut">
              <a:rPr lang="th-TH" smtClean="0">
                <a:solidFill>
                  <a:srgbClr val="575F6D"/>
                </a:solidFill>
              </a:rPr>
              <a:pPr/>
              <a:t>17/11/60</a:t>
            </a:fld>
            <a:endParaRPr lang="th-TH">
              <a:solidFill>
                <a:srgbClr val="575F6D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575F6D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39AE-385B-48A6-B60B-6CC3F0325E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11904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30551" y="274643"/>
            <a:ext cx="1676691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83" y="274643"/>
            <a:ext cx="6020845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73AB-BB81-4B82-9EE6-7F1F25781C33}" type="datetimeFigureOut">
              <a:rPr lang="th-TH" smtClean="0">
                <a:solidFill>
                  <a:srgbClr val="575F6D"/>
                </a:solidFill>
              </a:rPr>
              <a:pPr/>
              <a:t>17/11/60</a:t>
            </a:fld>
            <a:endParaRPr lang="th-TH">
              <a:solidFill>
                <a:srgbClr val="575F6D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575F6D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39AE-385B-48A6-B60B-6CC3F0325E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12433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381" y="1905023"/>
            <a:ext cx="7683249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381" y="4345218"/>
            <a:ext cx="7683249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50960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458" y="649805"/>
            <a:ext cx="7044431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9193" y="4345218"/>
            <a:ext cx="704443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192" y="2355850"/>
            <a:ext cx="7691450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341453061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67" y="1411552"/>
            <a:ext cx="8383456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6911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67" y="1412875"/>
            <a:ext cx="8383456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9356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96" y="1411558"/>
            <a:ext cx="4115515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038" y="1411558"/>
            <a:ext cx="4115515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733645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96" y="1757805"/>
            <a:ext cx="4115515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89" y="2174875"/>
            <a:ext cx="4115515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832" y="1757805"/>
            <a:ext cx="4117734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33" y="2174875"/>
            <a:ext cx="4118690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43461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666630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995" y="1712423"/>
            <a:ext cx="788807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995" y="4552693"/>
            <a:ext cx="788807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3C220AE-7A55-4F27-885E-40F2CE425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254E553D-73AE-4876-AB60-E13777C390AD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4AADFCA-8CCA-4672-9AAD-6FFB3342A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31D8BFA-DA05-4F5A-93E2-8F98C728A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9D3A42C4-5482-4162-AD8F-71332130E9DE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005755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381439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2898850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67" y="1411553"/>
            <a:ext cx="8383456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07380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67" y="1411553"/>
            <a:ext cx="8383456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1" y="6239105"/>
            <a:ext cx="9145589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193744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956" y="1828803"/>
            <a:ext cx="3886875" cy="4351337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964" y="1828803"/>
            <a:ext cx="3886875" cy="4351337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C9A9CAB-D792-4FCF-9DAC-3B73EFF0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84B8D712-F055-4287-9A9C-4E61B45201B2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0ADFB84-19DA-4093-A597-21A3C1B25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5B466E-053B-4C98-BBD2-8A83EDCF7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C93533B8-79AF-4801-BF21-2265EC0B7A9E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08557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955" y="1681852"/>
            <a:ext cx="3867822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55" y="2507575"/>
            <a:ext cx="3867822" cy="3680525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958" y="1681851"/>
            <a:ext cx="3886876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958" y="2507575"/>
            <a:ext cx="3886876" cy="3680525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F03CEBF-A657-451D-81E3-D9479F504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44133E5A-4862-4D65-A674-0557D34429FA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9A07C70-98C1-4245-9FAE-6B52C5513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A7CFCBC-2E01-4AB6-B519-0A3F5AAC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73D1D67E-2695-4720-A8F1-FF3CD9CD11C9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16409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8BAB0C9-ED54-40C7-97D1-425B541A0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B6B7E2EB-9B7D-454E-8C6C-A3D5566A2512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E861D63-396E-4993-8E13-74C3C0CD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7BFDDCA-9527-4C28-ABB5-A8C12F58E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7E98AE13-F561-4FD9-8F2A-0AD7335326F4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77775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2FC6207-37EE-4292-BCE8-D09C494F1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C6976D1A-DAEC-4054-8955-D4F8F28F7A23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7126C12-DF12-4DF5-9CE9-C851884A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7422DF9-E41B-4ECD-87E3-55FD9C303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8D19E474-49B6-47EC-9E3E-C77AF0FCF57E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10370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046" y="457215"/>
            <a:ext cx="2949452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876" y="990600"/>
            <a:ext cx="462995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046" y="2057399"/>
            <a:ext cx="2949452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96C3A2B-207A-4290-BBB6-75B21BB51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494A46F0-1BD7-408B-AA01-C6CBFDC31CAE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8E28301-61FA-4E89-BEEC-F6DB0554B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295BD09-81C9-4130-9290-C54896A7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276239AE-DE6F-42A1-BB9E-AAA78EEB67F9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8591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046" y="457200"/>
            <a:ext cx="2949452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876" y="990600"/>
            <a:ext cx="4629954" cy="4876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046" y="2057400"/>
            <a:ext cx="2949452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B5734B5-499C-4698-A4A3-98A34EA8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4CDB11DA-C5DD-4A8C-B375-6EC78F54F8F1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E9AAF45-4CBF-448A-895C-D9A9B658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B90A93D-4322-49ED-AE7A-D43CDB991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fld id="{D1E0EF34-E403-49E2-840C-1BA4B4B67146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38456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="" xmlns:a16="http://schemas.microsoft.com/office/drawing/2014/main" id="{4BE5C428-060C-4B74-99E7-402E173FBD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33528" y="365129"/>
            <a:ext cx="788807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/>
              <a:t>คลิกเพื่อแก้ไขสไตล์ชื่อเรื่องต้นแบบ</a:t>
            </a:r>
            <a:endParaRPr lang="en-US" altLang="th-TH"/>
          </a:p>
        </p:txBody>
      </p:sp>
      <p:sp>
        <p:nvSpPr>
          <p:cNvPr id="2051" name="Text Placeholder 2">
            <a:extLst>
              <a:ext uri="{FF2B5EF4-FFF2-40B4-BE49-F238E27FC236}">
                <a16:creationId xmlns="" xmlns:a16="http://schemas.microsoft.com/office/drawing/2014/main" id="{D786ED28-16A1-43E0-AE88-DECDCB1999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33528" y="1828800"/>
            <a:ext cx="788807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/>
              <a:t>แก้ไขสไตล์ของข้อความต้นแบบ</a:t>
            </a:r>
          </a:p>
          <a:p>
            <a:pPr lvl="1"/>
            <a:r>
              <a:rPr lang="th-TH" altLang="th-TH"/>
              <a:t>ระดับที่สอง</a:t>
            </a:r>
          </a:p>
          <a:p>
            <a:pPr lvl="2"/>
            <a:r>
              <a:rPr lang="th-TH" altLang="th-TH"/>
              <a:t>ระดับที่สาม</a:t>
            </a:r>
          </a:p>
          <a:p>
            <a:pPr lvl="3"/>
            <a:r>
              <a:rPr lang="th-TH" altLang="th-TH"/>
              <a:t>ระดับที่สี่</a:t>
            </a:r>
          </a:p>
          <a:p>
            <a:pPr lvl="4"/>
            <a:r>
              <a:rPr lang="th-TH" altLang="th-TH"/>
              <a:t>ระดับที่ห้า</a:t>
            </a:r>
            <a:endParaRPr lang="en-US" alt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3089ED-D409-4A1C-AC41-46D52A862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763" y="6356407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Cordia New"/>
              </a:defRPr>
            </a:lvl1pPr>
          </a:lstStyle>
          <a:p>
            <a:pPr>
              <a:defRPr/>
            </a:pPr>
            <a:fld id="{641EB521-DCCA-41AE-8867-0FBFCDE48DBD}" type="datetimeFigureOut">
              <a:rPr lang="th-TH"/>
              <a:pPr>
                <a:defRPr/>
              </a:pPr>
              <a:t>17/11/60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55DA38C-BE78-44E7-AF9E-8315AB4C9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9482" y="6356407"/>
            <a:ext cx="3086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Cordia New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C1E2E46-81D7-4CA7-918F-59FC7F694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63843" y="6356407"/>
            <a:ext cx="205775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98989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</a:lstStyle>
          <a:p>
            <a:fld id="{A49D71F1-2268-4B1B-AC45-EE9EE850D1EB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62588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Wingdings 2" panose="05020102010507070707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4522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79" y="274638"/>
            <a:ext cx="7468897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79" y="1600200"/>
            <a:ext cx="7468897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91013" y="1081839"/>
            <a:ext cx="2011680" cy="38411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A9373AB-BB81-4B82-9EE6-7F1F25781C33}" type="datetimeFigureOut">
              <a:rPr lang="th-TH" smtClean="0">
                <a:solidFill>
                  <a:srgbClr val="575F6D"/>
                </a:solidFill>
              </a:rPr>
              <a:pPr/>
              <a:t>17/11/60</a:t>
            </a:fld>
            <a:endParaRPr lang="th-TH">
              <a:solidFill>
                <a:srgbClr val="575F6D"/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1678" y="3737208"/>
            <a:ext cx="3200400" cy="36582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>
              <a:solidFill>
                <a:srgbClr val="575F6D"/>
              </a:solidFill>
            </a:endParaRPr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1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3162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40741" y="0"/>
            <a:ext cx="304853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6948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วงรี 11"/>
          <p:cNvSpPr/>
          <p:nvPr/>
        </p:nvSpPr>
        <p:spPr>
          <a:xfrm>
            <a:off x="8157868" y="5715000"/>
            <a:ext cx="548735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30428" y="5734050"/>
            <a:ext cx="609706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A039AE-385B-48A6-B60B-6CC3F0325E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257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67" y="230206"/>
            <a:ext cx="8383456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67" y="1412895"/>
            <a:ext cx="8383456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6763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666" y="949486"/>
            <a:ext cx="1368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KPI 9</a:t>
            </a:r>
            <a:endParaRPr lang="th-TH" sz="3600" b="1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455180"/>
              </p:ext>
            </p:extLst>
          </p:nvPr>
        </p:nvGraphicFramePr>
        <p:xfrm>
          <a:off x="611669" y="1534262"/>
          <a:ext cx="7994276" cy="117359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32123"/>
                <a:gridCol w="4209742"/>
                <a:gridCol w="759992"/>
                <a:gridCol w="927191"/>
                <a:gridCol w="832614"/>
                <a:gridCol w="832614"/>
              </a:tblGrid>
              <a:tr h="349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  <a:endParaRPr lang="en-US" sz="24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ข้อมูล</a:t>
                      </a:r>
                      <a:endParaRPr lang="en-US" sz="24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</a:rPr>
                        <a:t>2557</a:t>
                      </a:r>
                      <a:endParaRPr lang="en-US" sz="24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</a:rPr>
                        <a:t>2558</a:t>
                      </a:r>
                      <a:endParaRPr lang="en-US" sz="24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</a:rPr>
                        <a:t>2559</a:t>
                      </a:r>
                      <a:endParaRPr lang="en-US" sz="24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2560</a:t>
                      </a:r>
                      <a:endParaRPr lang="en-US" sz="24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/>
                </a:tc>
              </a:tr>
              <a:tr h="752975"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200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อัตราการคลอดมีชีพในหญิงอายุ </a:t>
                      </a:r>
                      <a:r>
                        <a:rPr lang="en-US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15-19 </a:t>
                      </a:r>
                      <a:r>
                        <a:rPr lang="th-TH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 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(ไม่เกิน 42 </a:t>
                      </a:r>
                      <a:r>
                        <a:rPr lang="en-US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: 1,000 ) 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37.28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36.03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39.03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29.57</a:t>
                      </a:r>
                      <a:endParaRPr lang="en-US" sz="2000" b="1" dirty="0">
                        <a:solidFill>
                          <a:srgbClr val="00B05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4729" y="2708965"/>
            <a:ext cx="2592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PI </a:t>
            </a:r>
            <a:endParaRPr lang="th-TH" sz="32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771107"/>
              </p:ext>
            </p:extLst>
          </p:nvPr>
        </p:nvGraphicFramePr>
        <p:xfrm>
          <a:off x="594732" y="3213582"/>
          <a:ext cx="7994276" cy="332666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32123"/>
                <a:gridCol w="4209742"/>
                <a:gridCol w="759992"/>
                <a:gridCol w="927191"/>
                <a:gridCol w="832614"/>
                <a:gridCol w="832614"/>
              </a:tblGrid>
              <a:tr h="423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  <a:endParaRPr lang="en-US" sz="24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ข้อมูล</a:t>
                      </a:r>
                      <a:endParaRPr lang="en-US" sz="24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</a:rPr>
                        <a:t>2557</a:t>
                      </a:r>
                      <a:endParaRPr lang="en-US" sz="24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</a:rPr>
                        <a:t>2558</a:t>
                      </a:r>
                      <a:endParaRPr lang="en-US" sz="24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</a:rPr>
                        <a:t>2559</a:t>
                      </a:r>
                      <a:endParaRPr lang="en-US" sz="24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2560</a:t>
                      </a:r>
                      <a:endParaRPr lang="en-US" sz="24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/>
                </a:tc>
              </a:tr>
              <a:tr h="432048"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อัตราการคลอดในหญิงอายุ 10-14 ปี ไม่เกินร้อยละ </a:t>
                      </a:r>
                      <a:r>
                        <a:rPr lang="en-US" sz="20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1.4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1.7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1.2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1.5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1.8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</a:tr>
              <a:tr h="368158"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การตั้งครรภ์ซ้ำในหญิงอายุ</a:t>
                      </a:r>
                      <a:r>
                        <a:rPr lang="en-US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&lt;</a:t>
                      </a:r>
                      <a:r>
                        <a:rPr lang="th-TH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 </a:t>
                      </a:r>
                      <a:r>
                        <a:rPr lang="th-TH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 </a:t>
                      </a:r>
                      <a:r>
                        <a:rPr lang="en-US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ไม่</a:t>
                      </a:r>
                      <a:r>
                        <a:rPr lang="th-TH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เกินร้อยละ </a:t>
                      </a:r>
                      <a:r>
                        <a:rPr lang="th-TH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17.02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12.91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15.58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18.06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</a:tr>
              <a:tr h="962841"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L="0" marR="3619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หญิงอายุน้อยกว่า </a:t>
                      </a:r>
                      <a:r>
                        <a:rPr lang="en-US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 </a:t>
                      </a:r>
                      <a:r>
                        <a:rPr lang="th-TH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 ได้รับบริการคุมกำเนิดหลังคลอดหรือหลังแท้ง ไม่น้อยกว่าร้อยละ </a:t>
                      </a:r>
                      <a:r>
                        <a:rPr lang="en-US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80</a:t>
                      </a:r>
                      <a:r>
                        <a:rPr lang="th-TH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ด้วยวิธีสมัยใหม่ </a:t>
                      </a:r>
                      <a:endParaRPr lang="en-US" sz="20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3619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(Modern method)</a:t>
                      </a:r>
                      <a:r>
                        <a:rPr lang="th-TH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en-US" sz="20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12.33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12.91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15.58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22.18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/>
                </a:tc>
              </a:tr>
              <a:tr h="962841"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หญิงอายุน้อยกว่า </a:t>
                      </a:r>
                      <a:r>
                        <a:rPr lang="en-US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 </a:t>
                      </a:r>
                      <a:r>
                        <a:rPr lang="th-TH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 ได้รับบริการคุมกำเนิดหลังคลอดหรือหลังแท้ง ไม่น้อยกว่าร้อยละ </a:t>
                      </a:r>
                      <a:r>
                        <a:rPr lang="en-US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80</a:t>
                      </a:r>
                      <a:r>
                        <a:rPr lang="en-US" sz="20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ด้วยวิธีกึ่งถาวร </a:t>
                      </a:r>
                    </a:p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ยาฝังคุมกำเนิดหรือห่วงอนามัย)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2.04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24.85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65.57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92" marR="68592" marT="0" marB="0"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216" y="139288"/>
            <a:ext cx="3240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กลุ่มวัยรุ่น</a:t>
            </a:r>
            <a:endParaRPr lang="th-TH" sz="48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7741696" y="3645024"/>
            <a:ext cx="864246" cy="2952328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885742" y="2204864"/>
            <a:ext cx="576164" cy="3600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9" name="ดาว 5 แฉก 8"/>
          <p:cNvSpPr/>
          <p:nvPr/>
        </p:nvSpPr>
        <p:spPr>
          <a:xfrm>
            <a:off x="7813721" y="1977430"/>
            <a:ext cx="360103" cy="288032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4602" y="102686"/>
            <a:ext cx="6048672" cy="1200329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Cordia New"/>
              </a:rPr>
              <a:t>นโยบายจังหวัดกำแพงเพชร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Cordia New"/>
              </a:rPr>
              <a:t>การสร้างคนดี รักษาศิล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 </a:t>
            </a:r>
            <a:r>
              <a:rPr kumimoji="0" lang="th-TH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Cordia New"/>
              </a:rPr>
              <a:t>และสวดมนต์</a:t>
            </a:r>
          </a:p>
        </p:txBody>
      </p:sp>
    </p:spTree>
    <p:extLst>
      <p:ext uri="{BB962C8B-B14F-4D97-AF65-F5344CB8AC3E}">
        <p14:creationId xmlns:p14="http://schemas.microsoft.com/office/powerpoint/2010/main" val="91606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258732"/>
              </p:ext>
            </p:extLst>
          </p:nvPr>
        </p:nvGraphicFramePr>
        <p:xfrm>
          <a:off x="323606" y="332656"/>
          <a:ext cx="8066297" cy="615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472"/>
                <a:gridCol w="64098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หมวด </a:t>
                      </a:r>
                      <a:endParaRPr lang="th-TH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Promotion, Prevention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&amp; Protection Excellence</a:t>
                      </a:r>
                    </a:p>
                    <a:p>
                      <a:r>
                        <a:rPr lang="th-TH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(ยุทธศาสตร์ด้านการส่งเสริมสุขภาพ ป้องกันโรค และคุ้มครองผู้บริโภค</a:t>
                      </a:r>
                      <a:endParaRPr lang="th-TH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แผนที่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การพัฒนาคุณภาพชีวิตคนไทยทุกกลุ่มวัย(ด้านสุขภาพ)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โครงการที่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โครงการพัฒนาและสร้างเสริมศักยภาพคนไทยกลุ่มวัยเรียนและวัยรุ่น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ชื่อตัวชี้วัด 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อัตราการคลอดมีชีพในหญิงอายุ 15-19 ปี 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คำนิยาม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จำนวนการคลอดบุตรมีชีวิตของผู้หญิงอายุ</a:t>
                      </a:r>
                      <a:r>
                        <a:rPr lang="th-TH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15-19 ปี ต่อจำนวนประชากรหญิงอายุ 15-19 ปี</a:t>
                      </a:r>
                    </a:p>
                    <a:p>
                      <a:r>
                        <a:rPr lang="th-TH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1,000 คน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เกณฑ์เป้าหมาย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th-TH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endParaRPr lang="th-TH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endParaRPr lang="th-TH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วัตถุประสงค์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เพื่อติดตามผลการดำเนินงานป้องกันและแก้ไขปัญหาการตั้งครรภ์ในวัยรุ่น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ประชากรกลุ่มเป้าหมาย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ผู้หญิง อายุ 15-19 ปี ที่มีการคลอดบุตรมีชีพในระหว่างปีที่มีการจัดเก็บข้อมูล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วิธีการจัดเก็บข้อมูล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เก็บรวบรวมข้อมูลจากผู้หญิงอายุ</a:t>
                      </a:r>
                      <a:r>
                        <a:rPr lang="th-TH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15-19 ปี ที่มีการคลอดและทำการแจ้งเกิดกับนายทะเบียนแห่งท้องที่ที่เด็กเกิดและปรากฏข้อมูลในฐานข้อมูลทะเบียนราษฎร์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เกณฑ์การประเมิน</a:t>
                      </a:r>
                    </a:p>
                    <a:p>
                      <a:pPr algn="l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ปี 2561 </a:t>
                      </a:r>
                      <a:r>
                        <a:rPr lang="en-US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th-TH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endParaRPr lang="th-TH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endParaRPr lang="th-TH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</a:tr>
            </a:tbl>
          </a:graphicData>
        </a:graphic>
      </p:graphicFrame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503522"/>
              </p:ext>
            </p:extLst>
          </p:nvPr>
        </p:nvGraphicFramePr>
        <p:xfrm>
          <a:off x="2268140" y="2924944"/>
          <a:ext cx="5257496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374"/>
                <a:gridCol w="1314374"/>
                <a:gridCol w="1314374"/>
                <a:gridCol w="1314374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 2561</a:t>
                      </a:r>
                      <a:endParaRPr lang="th-TH" sz="2000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 2562</a:t>
                      </a:r>
                      <a:endParaRPr lang="th-TH" sz="2000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 2563 </a:t>
                      </a:r>
                      <a:endParaRPr lang="th-TH" sz="2000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 2564</a:t>
                      </a:r>
                      <a:endParaRPr lang="th-TH" sz="2000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38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36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34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057274"/>
              </p:ext>
            </p:extLst>
          </p:nvPr>
        </p:nvGraphicFramePr>
        <p:xfrm>
          <a:off x="2268138" y="5517232"/>
          <a:ext cx="54735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390"/>
                <a:gridCol w="1368390"/>
                <a:gridCol w="1368390"/>
                <a:gridCol w="13683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รอบ 3 เดือน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รอบ 6 เดือน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รอบ 9 เดือน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รอบ 12 เดือน 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56" marR="9145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33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แผนภูมิ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4749343"/>
              </p:ext>
            </p:extLst>
          </p:nvPr>
        </p:nvGraphicFramePr>
        <p:xfrm>
          <a:off x="4504520" y="1628783"/>
          <a:ext cx="4494422" cy="395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กล่องข้อความ 4"/>
          <p:cNvSpPr txBox="1"/>
          <p:nvPr/>
        </p:nvSpPr>
        <p:spPr>
          <a:xfrm>
            <a:off x="4570212" y="188645"/>
            <a:ext cx="4428753" cy="954107"/>
          </a:xfrm>
          <a:prstGeom prst="rect">
            <a:avLst/>
          </a:prstGeom>
          <a:ln>
            <a:noFill/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อัตราการคลอดมีชีพในหญิงอายุ 15 – 19 </a:t>
            </a:r>
            <a:r>
              <a:rPr lang="th-TH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ปี(ไม่เกิน 42 </a:t>
            </a:r>
            <a:r>
              <a:rPr lang="en-US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1,000</a:t>
            </a:r>
            <a:r>
              <a:rPr lang="th-TH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" name="แผนภูมิ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1641309"/>
              </p:ext>
            </p:extLst>
          </p:nvPr>
        </p:nvGraphicFramePr>
        <p:xfrm>
          <a:off x="189123" y="1700809"/>
          <a:ext cx="4167613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กล่องข้อความ 4"/>
          <p:cNvSpPr txBox="1"/>
          <p:nvPr/>
        </p:nvSpPr>
        <p:spPr>
          <a:xfrm>
            <a:off x="35520" y="188645"/>
            <a:ext cx="4534687" cy="954107"/>
          </a:xfrm>
          <a:prstGeom prst="rect">
            <a:avLst/>
          </a:prstGeom>
          <a:ln>
            <a:noFill/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อัตราการคลอดมีชีพในหญิงอายุ 10 – 14 </a:t>
            </a:r>
            <a:r>
              <a:rPr lang="th-TH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ปี(ไม่เกินร้อยละ 1.4)</a:t>
            </a:r>
            <a:endParaRPr lang="th-TH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294" name="สี่เหลี่ยมผืนผ้า 1"/>
          <p:cNvSpPr>
            <a:spLocks noChangeArrowheads="1"/>
          </p:cNvSpPr>
          <p:nvPr/>
        </p:nvSpPr>
        <p:spPr bwMode="auto">
          <a:xfrm>
            <a:off x="179545" y="5965825"/>
            <a:ext cx="37689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h-TH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ที่มา </a:t>
            </a:r>
            <a:r>
              <a:rPr lang="en-US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: HDC </a:t>
            </a:r>
            <a:r>
              <a:rPr lang="th-TH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วันที่ </a:t>
            </a:r>
            <a:r>
              <a:rPr lang="en-US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30 </a:t>
            </a:r>
            <a:r>
              <a:rPr lang="th-TH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กันยายน </a:t>
            </a:r>
            <a:r>
              <a:rPr lang="en-US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2560</a:t>
            </a:r>
            <a:endParaRPr lang="th-TH" b="1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2434" y="1340768"/>
            <a:ext cx="1044116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24 </a:t>
            </a:r>
            <a:r>
              <a:rPr lang="th-TH" dirty="0" smtClean="0"/>
              <a:t>ราย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6445002" y="1209825"/>
            <a:ext cx="136815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485 </a:t>
            </a:r>
            <a:r>
              <a:rPr lang="th-TH" dirty="0" smtClean="0"/>
              <a:t>ราย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8003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/>
          <p:cNvSpPr txBox="1"/>
          <p:nvPr/>
        </p:nvSpPr>
        <p:spPr>
          <a:xfrm>
            <a:off x="1378193" y="153988"/>
            <a:ext cx="6424140" cy="58420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3200" b="1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ร้อยละของการตั้งครรภ์ซ้ำในหญิงอายุน้อยกว่า 20 ปี</a:t>
            </a:r>
          </a:p>
        </p:txBody>
      </p:sp>
      <p:sp>
        <p:nvSpPr>
          <p:cNvPr id="13315" name="กล่องข้อความ 5"/>
          <p:cNvSpPr txBox="1">
            <a:spLocks noChangeArrowheads="1"/>
          </p:cNvSpPr>
          <p:nvPr/>
        </p:nvSpPr>
        <p:spPr bwMode="auto">
          <a:xfrm>
            <a:off x="1460754" y="2690858"/>
            <a:ext cx="63336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th-TH">
              <a:solidFill>
                <a:srgbClr val="000000"/>
              </a:solidFill>
              <a:latin typeface="Trebuchet MS" pitchFamily="34" charset="0"/>
              <a:cs typeface="IrisUPC" pitchFamily="34" charset="-34"/>
            </a:endParaRPr>
          </a:p>
        </p:txBody>
      </p:sp>
      <p:sp>
        <p:nvSpPr>
          <p:cNvPr id="13316" name="กล่องข้อความ 9"/>
          <p:cNvSpPr txBox="1">
            <a:spLocks noChangeArrowheads="1"/>
          </p:cNvSpPr>
          <p:nvPr/>
        </p:nvSpPr>
        <p:spPr bwMode="auto">
          <a:xfrm>
            <a:off x="4421848" y="5796007"/>
            <a:ext cx="4255239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9pPr>
          </a:lstStyle>
          <a:p>
            <a:pPr algn="r" eaLnBrk="1" hangingPunct="1"/>
            <a:r>
              <a:rPr lang="th-TH" sz="20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ข้อมูล ณ วันที่ </a:t>
            </a:r>
            <a:r>
              <a:rPr lang="en-US" sz="20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30 </a:t>
            </a:r>
            <a:r>
              <a:rPr lang="th-TH" sz="20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กันยายน </a:t>
            </a:r>
            <a:r>
              <a:rPr lang="en-US" sz="20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2560</a:t>
            </a:r>
          </a:p>
          <a:p>
            <a:pPr algn="r" eaLnBrk="1" hangingPunct="1"/>
            <a:r>
              <a:rPr lang="en-US" sz="20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แหล่งที่มา </a:t>
            </a:r>
            <a:r>
              <a:rPr lang="en-US" sz="20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: HDC </a:t>
            </a:r>
            <a:endParaRPr lang="th-TH" sz="2000" b="1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" name="แผนภูมิ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558978"/>
              </p:ext>
            </p:extLst>
          </p:nvPr>
        </p:nvGraphicFramePr>
        <p:xfrm>
          <a:off x="362017" y="660408"/>
          <a:ext cx="8415211" cy="479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318" name="ตัวเชื่อมต่อตรง 6"/>
          <p:cNvCxnSpPr>
            <a:cxnSpLocks noChangeShapeType="1"/>
          </p:cNvCxnSpPr>
          <p:nvPr/>
        </p:nvCxnSpPr>
        <p:spPr bwMode="auto">
          <a:xfrm>
            <a:off x="899748" y="3321050"/>
            <a:ext cx="8059549" cy="0"/>
          </a:xfrm>
          <a:prstGeom prst="line">
            <a:avLst/>
          </a:prstGeom>
          <a:noFill/>
          <a:ln w="50800" algn="ctr">
            <a:solidFill>
              <a:schemeClr val="accent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Rectangle 2"/>
          <p:cNvSpPr/>
          <p:nvPr/>
        </p:nvSpPr>
        <p:spPr>
          <a:xfrm>
            <a:off x="3601402" y="836712"/>
            <a:ext cx="1883102" cy="8001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h-TH" altLang="th-TH" b="1" kern="0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(ไม่เกิน 10</a:t>
            </a:r>
            <a:r>
              <a:rPr lang="en-US" altLang="th-TH" b="1" kern="0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altLang="th-TH" b="1" kern="0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)</a:t>
            </a:r>
            <a:br>
              <a:rPr lang="th-TH" altLang="th-TH" b="1" kern="0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sz="1800" kern="0" dirty="0">
              <a:solidFill>
                <a:srgbClr val="000099"/>
              </a:solidFill>
              <a:latin typeface="Trebuchet MS" panose="020B0603020202020204"/>
              <a:cs typeface="IrisUPC" panose="020B0604020202020204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4722" y="1537628"/>
            <a:ext cx="1368152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108 </a:t>
            </a:r>
            <a:r>
              <a:rPr lang="th-TH" dirty="0" smtClean="0"/>
              <a:t>ราย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3366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ตัวเชื่อมต่อตรง 9"/>
          <p:cNvCxnSpPr/>
          <p:nvPr/>
        </p:nvCxnSpPr>
        <p:spPr>
          <a:xfrm>
            <a:off x="971769" y="2924944"/>
            <a:ext cx="7706194" cy="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31194150"/>
              </p:ext>
            </p:extLst>
          </p:nvPr>
        </p:nvGraphicFramePr>
        <p:xfrm>
          <a:off x="396330" y="1095247"/>
          <a:ext cx="8148663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971769" y="460326"/>
            <a:ext cx="266374" cy="2880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7598D9">
                  <a:lumMod val="75000"/>
                </a:srgbClr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91008" y="894359"/>
            <a:ext cx="266374" cy="288032"/>
          </a:xfrm>
          <a:prstGeom prst="rect">
            <a:avLst/>
          </a:prstGeom>
          <a:solidFill>
            <a:srgbClr val="A5002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5912" y="460326"/>
            <a:ext cx="684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solidFill>
                  <a:prstClr val="black"/>
                </a:solidFill>
              </a:rPr>
              <a:t>ร้อยละของหญิงอายุน้อยกว่า 20 ปี คลอดหรือหลังแท้ง ได้รับการคุมกำเนิดด้วยวิธีกึ่งถาวร (ห่วง/ยาฝังคุมกำเนิด)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9758" y="853709"/>
            <a:ext cx="684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solidFill>
                  <a:prstClr val="black"/>
                </a:solidFill>
              </a:rPr>
              <a:t>ร้อยละของหญิงอายุน้อยกว่า 20 ปี คลอดหรือหลังแท้ง ได้รับการคุมกำเนิดทุกวิธี  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13" name="กล่องข้อความ 9"/>
          <p:cNvSpPr txBox="1">
            <a:spLocks noChangeArrowheads="1"/>
          </p:cNvSpPr>
          <p:nvPr/>
        </p:nvSpPr>
        <p:spPr bwMode="auto">
          <a:xfrm>
            <a:off x="3852593" y="5949325"/>
            <a:ext cx="4255239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ndara" pitchFamily="34" charset="0"/>
                <a:cs typeface="Angsana New" pitchFamily="18" charset="-34"/>
              </a:defRPr>
            </a:lvl9pPr>
          </a:lstStyle>
          <a:p>
            <a:pPr algn="r" eaLnBrk="1" hangingPunct="1"/>
            <a:r>
              <a:rPr lang="th-TH" sz="20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ข้อมูล ณ วันที่ </a:t>
            </a:r>
            <a:r>
              <a:rPr lang="en-US" sz="20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30 </a:t>
            </a:r>
            <a:r>
              <a:rPr lang="th-TH" sz="20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กันยายน </a:t>
            </a:r>
            <a:r>
              <a:rPr lang="en-US" sz="20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2560</a:t>
            </a:r>
          </a:p>
          <a:p>
            <a:pPr algn="r" eaLnBrk="1" hangingPunct="1"/>
            <a:r>
              <a:rPr lang="en-US" sz="20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แหล่งที่มา </a:t>
            </a:r>
            <a:r>
              <a:rPr lang="en-US" sz="20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: HDC </a:t>
            </a:r>
            <a:endParaRPr lang="th-TH" sz="2000" b="1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3154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มุมมน 7"/>
          <p:cNvSpPr/>
          <p:nvPr/>
        </p:nvSpPr>
        <p:spPr>
          <a:xfrm>
            <a:off x="107523" y="2420888"/>
            <a:ext cx="1440410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179548" y="2564904"/>
            <a:ext cx="1285726" cy="33843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noFill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145588" cy="5993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ลูกศรขวา 2"/>
          <p:cNvSpPr/>
          <p:nvPr/>
        </p:nvSpPr>
        <p:spPr>
          <a:xfrm rot="10800000" flipV="1">
            <a:off x="1981814" y="2708920"/>
            <a:ext cx="6408064" cy="288808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th-TH" sz="2400" b="1" u="sng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ข้อสั่งการ</a:t>
            </a:r>
          </a:p>
          <a:p>
            <a:r>
              <a:rPr lang="th-TH" sz="2000" b="1" u="sng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รพช.</a:t>
            </a:r>
            <a:r>
              <a:rPr lang="th-TH" sz="1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000" b="1" u="sng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หญิงหลังคลอด/แท้ง อายุต่ำกว่า 20 ปี ได้รับบริการคุมกำเนิด 100 </a:t>
            </a:r>
            <a:r>
              <a:rPr lang="en-US" sz="2000" b="1" u="sng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% </a:t>
            </a:r>
            <a:r>
              <a:rPr lang="th-TH" sz="2000" b="1" u="sng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r>
              <a:rPr lang="th-TH" sz="1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เข้าถึงคลินิก</a:t>
            </a:r>
            <a:r>
              <a:rPr lang="th-TH" sz="1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ให้บริการที่</a:t>
            </a:r>
            <a:r>
              <a:rPr lang="th-TH" sz="1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เป็นกับ</a:t>
            </a:r>
            <a:r>
              <a:rPr lang="th-TH" sz="1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วัยรุ่น (</a:t>
            </a:r>
            <a:r>
              <a:rPr lang="en-US" sz="1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YFHS</a:t>
            </a:r>
            <a:r>
              <a:rPr lang="th-TH" sz="1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) เพื่อให้คำปรึกษา และ</a:t>
            </a:r>
            <a:endParaRPr lang="en-US" sz="1800" b="1" dirty="0" smtClean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b="1" u="sng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รพสต. </a:t>
            </a:r>
            <a:r>
              <a:rPr lang="en-US" sz="1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8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เยี่ยมหลังคลอด/หลังคุมกำเนิด หญิงอายุต่ำกว่า 20 ปี เพื่อติดตาม  อาการข้างเคียงภายหลังการคุมกำเนิดทุกราย </a:t>
            </a:r>
            <a:endParaRPr lang="th-TH" sz="18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วงเล็บปีกกาขวา 4"/>
          <p:cNvSpPr/>
          <p:nvPr/>
        </p:nvSpPr>
        <p:spPr>
          <a:xfrm>
            <a:off x="1580383" y="2564904"/>
            <a:ext cx="802868" cy="3312368"/>
          </a:xfrm>
          <a:prstGeom prst="rightBrace">
            <a:avLst>
              <a:gd name="adj1" fmla="val 8333"/>
              <a:gd name="adj2" fmla="val 49642"/>
            </a:avLst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7545" y="2508428"/>
            <a:ext cx="1357747" cy="3440863"/>
          </a:xfrm>
          <a:prstGeom prst="rect">
            <a:avLst/>
          </a:prstGeom>
          <a:noFill/>
          <a:ln w="381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8778" y="102686"/>
            <a:ext cx="4464496" cy="646331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Cordia New"/>
              </a:rPr>
              <a:t>นโยบายจังหวัดกำแพงเพชร</a:t>
            </a:r>
          </a:p>
        </p:txBody>
      </p:sp>
    </p:spTree>
    <p:extLst>
      <p:ext uri="{BB962C8B-B14F-4D97-AF65-F5344CB8AC3E}">
        <p14:creationId xmlns:p14="http://schemas.microsoft.com/office/powerpoint/2010/main" val="295691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864" y="0"/>
            <a:ext cx="9906134" cy="6880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28578" y="3933056"/>
            <a:ext cx="3888432" cy="52322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2314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reen Segoe 4-3 template-template_April-17-2007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542</Words>
  <Application>Microsoft Office PowerPoint</Application>
  <PresentationFormat>Custom</PresentationFormat>
  <Paragraphs>111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HDOfficeLightV0</vt:lpstr>
      <vt:lpstr>เฉลียง</vt:lpstr>
      <vt:lpstr>Green Segoe 4-3 template-template_April-17-2007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Excellence ที่  1    Prevention &amp; Promotion Excellence</dc:title>
  <dc:creator>promote-4</dc:creator>
  <cp:lastModifiedBy>Windows User</cp:lastModifiedBy>
  <cp:revision>159</cp:revision>
  <cp:lastPrinted>2017-11-07T05:28:16Z</cp:lastPrinted>
  <dcterms:created xsi:type="dcterms:W3CDTF">2017-11-07T02:23:33Z</dcterms:created>
  <dcterms:modified xsi:type="dcterms:W3CDTF">2017-11-17T06:28:38Z</dcterms:modified>
</cp:coreProperties>
</file>