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420" r:id="rId1"/>
  </p:sldMasterIdLst>
  <p:notesMasterIdLst>
    <p:notesMasterId r:id="rId3"/>
  </p:notesMasterIdLst>
  <p:sldIdLst>
    <p:sldId id="807" r:id="rId2"/>
  </p:sldIdLst>
  <p:sldSz cx="9144000" cy="6858000" type="screen4x3"/>
  <p:notesSz cx="6761163" cy="9942513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003300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446" autoAdjust="0"/>
    <p:restoredTop sz="92694" autoAdjust="0"/>
  </p:normalViewPr>
  <p:slideViewPr>
    <p:cSldViewPr snapToGrid="0" snapToObjects="1">
      <p:cViewPr varScale="1">
        <p:scale>
          <a:sx n="69" d="100"/>
          <a:sy n="69" d="100"/>
        </p:scale>
        <p:origin x="1668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412" cy="497368"/>
          </a:xfrm>
          <a:prstGeom prst="rect">
            <a:avLst/>
          </a:prstGeom>
        </p:spPr>
        <p:txBody>
          <a:bodyPr vert="horz" lIns="92650" tIns="46325" rIns="92650" bIns="46325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30153" y="0"/>
            <a:ext cx="2929412" cy="497368"/>
          </a:xfrm>
          <a:prstGeom prst="rect">
            <a:avLst/>
          </a:prstGeom>
        </p:spPr>
        <p:txBody>
          <a:bodyPr vert="horz" lIns="92650" tIns="46325" rIns="92650" bIns="46325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6EDC3519-03F8-4EBB-BE5B-7AFC0C74D9FE}" type="datetimeFigureOut">
              <a:rPr lang="en-US"/>
              <a:pPr>
                <a:defRPr/>
              </a:pPr>
              <a:t>8/21/2017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3763" y="744538"/>
            <a:ext cx="4973637" cy="37322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650" tIns="46325" rIns="92650" bIns="46325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6757" y="4723382"/>
            <a:ext cx="5407651" cy="4473081"/>
          </a:xfrm>
          <a:prstGeom prst="rect">
            <a:avLst/>
          </a:prstGeom>
        </p:spPr>
        <p:txBody>
          <a:bodyPr vert="horz" lIns="92650" tIns="46325" rIns="92650" bIns="46325" rtlCol="0"/>
          <a:lstStyle/>
          <a:p>
            <a:pPr lvl="0"/>
            <a:r>
              <a:rPr lang="th-TH" noProof="0" smtClean="0"/>
              <a:t>Click to edit Master text styles</a:t>
            </a:r>
          </a:p>
          <a:p>
            <a:pPr lvl="1"/>
            <a:r>
              <a:rPr lang="th-TH" noProof="0" smtClean="0"/>
              <a:t>Second level</a:t>
            </a:r>
          </a:p>
          <a:p>
            <a:pPr lvl="2"/>
            <a:r>
              <a:rPr lang="th-TH" noProof="0" smtClean="0"/>
              <a:t>Third level</a:t>
            </a:r>
          </a:p>
          <a:p>
            <a:pPr lvl="3"/>
            <a:r>
              <a:rPr lang="th-TH" noProof="0" smtClean="0"/>
              <a:t>Fourth level</a:t>
            </a:r>
          </a:p>
          <a:p>
            <a:pPr lvl="4"/>
            <a:r>
              <a:rPr lang="th-TH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3530"/>
            <a:ext cx="2929412" cy="497368"/>
          </a:xfrm>
          <a:prstGeom prst="rect">
            <a:avLst/>
          </a:prstGeom>
        </p:spPr>
        <p:txBody>
          <a:bodyPr vert="horz" lIns="92650" tIns="46325" rIns="92650" bIns="46325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30153" y="9443530"/>
            <a:ext cx="2929412" cy="497368"/>
          </a:xfrm>
          <a:prstGeom prst="rect">
            <a:avLst/>
          </a:prstGeom>
        </p:spPr>
        <p:txBody>
          <a:bodyPr vert="horz" wrap="square" lIns="92650" tIns="46325" rIns="92650" bIns="46325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4DA0FE95-4E1A-49C8-9250-0069E7E87B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62220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th-TH" dirty="0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6EF65E-5D93-4E19-BEB5-52AC3315D40D}" type="slidenum">
              <a:rPr lang="en-US" altLang="en-US" smtClean="0"/>
              <a:pPr/>
              <a:t>1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154214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8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9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BB6370-B646-4ACC-B105-6FF69380C87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D2D86A-223D-4250-A5E7-92F190D0195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3A541-56B0-4BC8-B409-4BE91E7934E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B220B8-5ED2-4184-8CE4-E7D8889CB59F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7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CDC0F2-98A2-4212-917F-81980AAAFF3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3883E1-994A-4F8A-A7FD-264281CEE8C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692F04-7A9C-4BDA-BBDF-7E592363548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17B13A-096A-4B4E-813A-7F317DFCE84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EC443F-BF97-4C4B-8C8C-3BF394F16A2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9F479-97DF-4D52-9A15-86D351D1345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E212B-0F8E-45E8-85BE-0BCFEF1772D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>
            <a:spLocks noChangeArrowheads="1"/>
          </p:cNvSpPr>
          <p:nvPr userDrawn="1"/>
        </p:nvSpPr>
        <p:spPr bwMode="auto">
          <a:xfrm>
            <a:off x="4763" y="44450"/>
            <a:ext cx="9139237" cy="62071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xtLst/>
        </p:spPr>
        <p:txBody>
          <a:bodyPr wrap="none" lIns="91373" tIns="45689" rIns="91373" bIns="45689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th-TH" dirty="0">
              <a:solidFill>
                <a:srgbClr val="333333"/>
              </a:solidFill>
              <a:latin typeface="Arial" charset="0"/>
              <a:cs typeface="Angsana New" charset="-34"/>
            </a:endParaRPr>
          </a:p>
        </p:txBody>
      </p:sp>
      <p:sp>
        <p:nvSpPr>
          <p:cNvPr id="5" name="Line 31"/>
          <p:cNvSpPr>
            <a:spLocks noChangeShapeType="1"/>
          </p:cNvSpPr>
          <p:nvPr userDrawn="1"/>
        </p:nvSpPr>
        <p:spPr bwMode="auto">
          <a:xfrm>
            <a:off x="0" y="681038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</p:spPr>
        <p:txBody>
          <a:bodyPr lIns="91373" tIns="45689" rIns="91373" bIns="45689"/>
          <a:lstStyle/>
          <a:p>
            <a:pPr>
              <a:defRPr/>
            </a:pPr>
            <a:endParaRPr lang="th-TH"/>
          </a:p>
        </p:txBody>
      </p:sp>
      <p:sp>
        <p:nvSpPr>
          <p:cNvPr id="6" name="Line 31"/>
          <p:cNvSpPr>
            <a:spLocks noChangeShapeType="1"/>
          </p:cNvSpPr>
          <p:nvPr userDrawn="1"/>
        </p:nvSpPr>
        <p:spPr bwMode="auto">
          <a:xfrm>
            <a:off x="0" y="19050"/>
            <a:ext cx="9144000" cy="0"/>
          </a:xfrm>
          <a:prstGeom prst="line">
            <a:avLst/>
          </a:prstGeom>
          <a:noFill/>
          <a:ln w="76200">
            <a:solidFill>
              <a:srgbClr val="003399"/>
            </a:solidFill>
            <a:round/>
            <a:headEnd/>
            <a:tailEnd/>
          </a:ln>
        </p:spPr>
        <p:txBody>
          <a:bodyPr lIns="91373" tIns="45689" rIns="91373" bIns="45689"/>
          <a:lstStyle/>
          <a:p>
            <a:pPr>
              <a:defRPr/>
            </a:pPr>
            <a:endParaRPr lang="th-TH"/>
          </a:p>
        </p:txBody>
      </p:sp>
      <p:pic>
        <p:nvPicPr>
          <p:cNvPr id="7" name="Picture 9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8445500" y="30163"/>
            <a:ext cx="6794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6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fld id="{7B6B2522-6634-48FB-BBBA-CCC76D7EA87D}" type="datetime1">
              <a:rPr lang="en-US"/>
              <a:pPr>
                <a:defRPr/>
              </a:pPr>
              <a:t>8/21/2017</a:t>
            </a:fld>
            <a:endParaRPr 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defTabSz="457200" fontAlgn="auto">
              <a:spcBef>
                <a:spcPts val="0"/>
              </a:spcBef>
              <a:spcAft>
                <a:spcPts val="0"/>
              </a:spcAft>
              <a:defRPr>
                <a:solidFill>
                  <a:prstClr val="black">
                    <a:tint val="75000"/>
                  </a:prst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031B37-3CB4-4ADA-92B3-953A12E6677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0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914400">
              <a:defRPr/>
            </a:pPr>
            <a:endParaRPr lang="th-TH" sz="4400">
              <a:solidFill>
                <a:srgbClr val="000000"/>
              </a:solidFill>
              <a:cs typeface="Angsana New" pitchFamily="18" charset="-34"/>
            </a:endParaRPr>
          </a:p>
        </p:txBody>
      </p:sp>
      <p:sp>
        <p:nvSpPr>
          <p:cNvPr id="3" name="Rectangle 3"/>
          <p:cNvSpPr>
            <a:spLocks noGrp="1"/>
          </p:cNvSpPr>
          <p:nvPr/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th-TH" sz="3200">
              <a:solidFill>
                <a:srgbClr val="000000"/>
              </a:solidFill>
              <a:cs typeface="Angsana New" pitchFamily="18" charset="-34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GB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GB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6FABBAB-46AE-4F18-93CE-AA2BFB2880A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458" r:id="rId1"/>
    <p:sldLayoutId id="2147485459" r:id="rId2"/>
    <p:sldLayoutId id="2147485460" r:id="rId3"/>
    <p:sldLayoutId id="2147485461" r:id="rId4"/>
    <p:sldLayoutId id="2147485462" r:id="rId5"/>
    <p:sldLayoutId id="2147485463" r:id="rId6"/>
    <p:sldLayoutId id="2147485464" r:id="rId7"/>
    <p:sldLayoutId id="2147485465" r:id="rId8"/>
    <p:sldLayoutId id="2147485466" r:id="rId9"/>
    <p:sldLayoutId id="2147485467" r:id="rId10"/>
    <p:sldLayoutId id="2147485468" r:id="rId11"/>
    <p:sldLayoutId id="2147485469" r:id="rId12"/>
    <p:sldLayoutId id="2147485470" r:id="rId13"/>
    <p:sldLayoutId id="2147485471" r:id="rId14"/>
    <p:sldLayoutId id="2147485472" r:id="rId15"/>
    <p:sldLayoutId id="2147485473" r:id="rId16"/>
    <p:sldLayoutId id="2147485474" r:id="rId17"/>
    <p:sldLayoutId id="2147485475" r:id="rId18"/>
    <p:sldLayoutId id="2147485476" r:id="rId19"/>
    <p:sldLayoutId id="2147485477" r:id="rId20"/>
    <p:sldLayoutId id="2147485478" r:id="rId21"/>
    <p:sldLayoutId id="2147485479" r:id="rId22"/>
    <p:sldLayoutId id="2147485480" r:id="rId23"/>
    <p:sldLayoutId id="2147485481" r:id="rId24"/>
    <p:sldLayoutId id="2147485482" r:id="rId25"/>
    <p:sldLayoutId id="2147485483" r:id="rId26"/>
    <p:sldLayoutId id="2147485484" r:id="rId27"/>
    <p:sldLayoutId id="2147485485" r:id="rId28"/>
    <p:sldLayoutId id="2147485486" r:id="rId29"/>
    <p:sldLayoutId id="2147485487" r:id="rId30"/>
    <p:sldLayoutId id="2147485488" r:id="rId31"/>
    <p:sldLayoutId id="2147485489" r:id="rId32"/>
    <p:sldLayoutId id="2147485490" r:id="rId33"/>
    <p:sldLayoutId id="2147485491" r:id="rId34"/>
    <p:sldLayoutId id="2147485492" r:id="rId35"/>
    <p:sldLayoutId id="2147485493" r:id="rId36"/>
    <p:sldLayoutId id="2147485494" r:id="rId37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1"/>
          <p:cNvSpPr txBox="1">
            <a:spLocks/>
          </p:cNvSpPr>
          <p:nvPr/>
        </p:nvSpPr>
        <p:spPr bwMode="auto">
          <a:xfrm>
            <a:off x="53975" y="344110"/>
            <a:ext cx="2949575" cy="31434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defRPr/>
            </a:pPr>
            <a:r>
              <a:rPr lang="th-TH" sz="800" b="1" spc="-30" dirty="0">
                <a:latin typeface="Tahoma" pitchFamily="34" charset="0"/>
                <a:cs typeface="Tahoma" pitchFamily="34" charset="0"/>
              </a:rPr>
              <a:t>ผู้ส่งมอบ</a:t>
            </a:r>
            <a:r>
              <a:rPr lang="en-US" sz="800" b="1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:</a:t>
            </a:r>
            <a:r>
              <a:rPr lang="th-TH" sz="800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 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(นิยาม</a:t>
            </a:r>
            <a:r>
              <a:rPr lang="en-US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: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 คน/กลุ่มบุคคล/หน่วยงานที่ส่งมอบปัจจัยนำเข้า)</a:t>
            </a:r>
            <a:endParaRPr lang="th-TH" sz="800" spc="-30" dirty="0">
              <a:latin typeface="Tahoma" pitchFamily="34" charset="0"/>
              <a:cs typeface="Tahoma" pitchFamily="34" charset="0"/>
              <a:sym typeface="Helvetica" pitchFamily="34" charset="0"/>
            </a:endParaRPr>
          </a:p>
          <a:p>
            <a:pPr defTabSz="914400" eaLnBrk="1" hangingPunct="1">
              <a:defRPr/>
            </a:pPr>
            <a:r>
              <a:rPr lang="th-TH" sz="800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1. </a:t>
            </a:r>
            <a:r>
              <a:rPr lang="th-TH" sz="800" spc="-30" dirty="0">
                <a:latin typeface="Tahoma" pitchFamily="34" charset="0"/>
                <a:cs typeface="Tahoma" pitchFamily="34" charset="0"/>
              </a:rPr>
              <a:t>หน่วยงานจำหน่าย ยา เวชภัณฑ์ และครุภัณฑ์ทางการแพทย์</a:t>
            </a:r>
          </a:p>
          <a:p>
            <a:pPr defTabSz="914400" eaLnBrk="1" hangingPunct="1">
              <a:defRPr/>
            </a:pPr>
            <a:r>
              <a:rPr lang="th-TH" sz="800" spc="-30" dirty="0">
                <a:latin typeface="Tahoma" pitchFamily="34" charset="0"/>
                <a:cs typeface="Tahoma" pitchFamily="34" charset="0"/>
              </a:rPr>
              <a:t>2. หน่วยงานรับจ้างเหมาบริการ</a:t>
            </a:r>
          </a:p>
          <a:p>
            <a:pPr defTabSz="914400" eaLnBrk="1" hangingPunct="1"/>
            <a:r>
              <a:rPr lang="th-TH" sz="800" b="1" spc="-30" dirty="0">
                <a:latin typeface="Tahoma" pitchFamily="34" charset="0"/>
                <a:cs typeface="Tahoma" pitchFamily="34" charset="0"/>
              </a:rPr>
              <a:t>ความต้องการ</a:t>
            </a:r>
            <a:r>
              <a:rPr lang="en-GB" sz="800" b="1" spc="-3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th-TH" sz="800" b="1" spc="-3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 1. ส่งมอบยา ,เวชภัณฑ์ และครุภัณฑ์ทางการแพทย์ที่มีคุณภาพ </a:t>
            </a:r>
            <a:r>
              <a:rPr lang="th-TH" altLang="th-TH" sz="800" dirty="0" smtClean="0">
                <a:latin typeface="Tahoma" pitchFamily="34" charset="0"/>
                <a:cs typeface="Tahoma" pitchFamily="34" charset="0"/>
              </a:rPr>
              <a:t>ตรง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ตามระยะเวลา ต้นทุนเหมาะสม </a:t>
            </a:r>
          </a:p>
          <a:p>
            <a:pPr defTabSz="914400" eaLnBrk="1" hangingPunct="1"/>
            <a:r>
              <a:rPr lang="th-TH" altLang="th-TH" sz="800" dirty="0">
                <a:latin typeface="Tahoma" pitchFamily="34" charset="0"/>
                <a:cs typeface="Tahoma" pitchFamily="34" charset="0"/>
              </a:rPr>
              <a:t> 2. ส่งมอบสินค้าและบริการมีคุณภาพ ตรงเวลา ต้นทุนเหมาะสม </a:t>
            </a:r>
            <a:r>
              <a:rPr lang="th-TH" altLang="th-TH" sz="800" dirty="0" smtClean="0">
                <a:latin typeface="Tahoma" pitchFamily="34" charset="0"/>
                <a:cs typeface="Tahoma" pitchFamily="34" charset="0"/>
              </a:rPr>
              <a:t>ปฏิบัติตาม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ข้อตกลง ถูกต้องตามกฎหมายและกฎระเบียบ เทคโนโลยีที่</a:t>
            </a:r>
            <a:r>
              <a:rPr lang="th-TH" altLang="th-TH" sz="800" dirty="0" smtClean="0">
                <a:latin typeface="Tahoma" pitchFamily="34" charset="0"/>
                <a:cs typeface="Tahoma" pitchFamily="34" charset="0"/>
              </a:rPr>
              <a:t>มีประสิทธิภาพ 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ทันสมัย พร้อมใช้งาน</a:t>
            </a:r>
          </a:p>
          <a:p>
            <a:pPr defTabSz="914400" eaLnBrk="1" hangingPunct="1">
              <a:defRPr/>
            </a:pPr>
            <a:r>
              <a:rPr lang="th-TH" sz="800" b="1" spc="-30" dirty="0" smtClean="0">
                <a:latin typeface="Tahoma" pitchFamily="34" charset="0"/>
                <a:cs typeface="Tahoma" pitchFamily="34" charset="0"/>
              </a:rPr>
              <a:t>พันธมิตร</a:t>
            </a:r>
            <a:r>
              <a:rPr lang="en-US" sz="800" b="1" spc="-30" dirty="0">
                <a:latin typeface="Tahoma" pitchFamily="34" charset="0"/>
                <a:cs typeface="Tahoma" pitchFamily="34" charset="0"/>
              </a:rPr>
              <a:t>:</a:t>
            </a:r>
            <a:r>
              <a:rPr lang="th-TH" sz="800" b="1" spc="-3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800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(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นิยาม</a:t>
            </a:r>
            <a:r>
              <a:rPr lang="en-US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: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 </a:t>
            </a:r>
            <a:r>
              <a:rPr lang="th-TH" sz="800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คน/กลุ่ม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บุคคล/หน่วยงานที่มีการทำงานร่วมกัน)</a:t>
            </a:r>
            <a:endParaRPr lang="th-TH" sz="800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th-TH" sz="80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1</a:t>
            </a:r>
            <a:r>
              <a:rPr lang="en-US" altLang="th-TH" sz="800" b="1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.</a:t>
            </a:r>
            <a:r>
              <a:rPr lang="th-TH" altLang="th-TH" sz="800" b="1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 </a:t>
            </a:r>
            <a:r>
              <a:rPr lang="th-TH" altLang="th-TH" sz="80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หน่วยงาน</a:t>
            </a:r>
            <a:r>
              <a:rPr lang="th-TH" altLang="th-TH" sz="800" dirty="0">
                <a:latin typeface="Tahoma" pitchFamily="34" charset="0"/>
                <a:cs typeface="Tahoma" pitchFamily="34" charset="0"/>
                <a:sym typeface="Helvetica" pitchFamily="34" charset="0"/>
              </a:rPr>
              <a:t>ในสังกัดกรมที่ตั้งอยู่</a:t>
            </a:r>
            <a:r>
              <a:rPr lang="th-TH" altLang="th-TH" sz="800" dirty="0" err="1" smtClean="0">
                <a:latin typeface="Tahoma" pitchFamily="34" charset="0"/>
                <a:cs typeface="Tahoma" pitchFamily="34" charset="0"/>
                <a:sym typeface="Helvetica" pitchFamily="34" charset="0"/>
              </a:rPr>
              <a:t>ในจ</a:t>
            </a:r>
            <a:r>
              <a:rPr lang="th-TH" altLang="th-TH" sz="80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.หนองคาย </a:t>
            </a:r>
            <a:r>
              <a:rPr lang="th-TH" altLang="th-TH" sz="800" dirty="0">
                <a:latin typeface="Tahoma" pitchFamily="34" charset="0"/>
                <a:cs typeface="Tahoma" pitchFamily="34" charset="0"/>
                <a:sym typeface="Helvetica" pitchFamily="34" charset="0"/>
              </a:rPr>
              <a:t>ได้แก่ ด่าน</a:t>
            </a:r>
            <a:br>
              <a:rPr lang="th-TH" altLang="th-TH" sz="800" dirty="0">
                <a:latin typeface="Tahoma" pitchFamily="34" charset="0"/>
                <a:cs typeface="Tahoma" pitchFamily="34" charset="0"/>
                <a:sym typeface="Helvetica" pitchFamily="34" charset="0"/>
              </a:rPr>
            </a:br>
            <a:r>
              <a:rPr lang="th-TH" altLang="th-TH" sz="800" dirty="0">
                <a:latin typeface="Tahoma" pitchFamily="34" charset="0"/>
                <a:cs typeface="Tahoma" pitchFamily="34" charset="0"/>
                <a:sym typeface="Helvetica" pitchFamily="34" charset="0"/>
              </a:rPr>
              <a:t>   ควบคุมโรคติดต่อระหว่างประเทศ สังกัด </a:t>
            </a:r>
            <a:r>
              <a:rPr lang="th-TH" altLang="th-TH" sz="800" dirty="0" err="1">
                <a:latin typeface="Tahoma" pitchFamily="34" charset="0"/>
                <a:cs typeface="Tahoma" pitchFamily="34" charset="0"/>
                <a:sym typeface="Helvetica" pitchFamily="34" charset="0"/>
              </a:rPr>
              <a:t>สคร</a:t>
            </a:r>
            <a:r>
              <a:rPr lang="th-TH" altLang="th-TH" sz="800" dirty="0">
                <a:latin typeface="Tahoma" pitchFamily="34" charset="0"/>
                <a:cs typeface="Tahoma" pitchFamily="34" charset="0"/>
                <a:sym typeface="Helvetica" pitchFamily="34" charset="0"/>
              </a:rPr>
              <a:t>.8 กรมควบคุมโรค </a:t>
            </a:r>
            <a:r>
              <a:rPr lang="en-GB" altLang="th-TH" sz="800" dirty="0">
                <a:latin typeface="Tahoma" pitchFamily="34" charset="0"/>
                <a:cs typeface="Tahoma" pitchFamily="34" charset="0"/>
              </a:rPr>
              <a:t/>
            </a:r>
            <a:br>
              <a:rPr lang="en-GB" altLang="th-TH" sz="800" dirty="0">
                <a:latin typeface="Tahoma" pitchFamily="34" charset="0"/>
                <a:cs typeface="Tahoma" pitchFamily="34" charset="0"/>
              </a:rPr>
            </a:br>
            <a:r>
              <a:rPr lang="th-TH" altLang="th-TH" sz="800" dirty="0">
                <a:latin typeface="Tahoma" pitchFamily="34" charset="0"/>
                <a:cs typeface="Tahoma" pitchFamily="34" charset="0"/>
              </a:rPr>
              <a:t>2. หน่วยงานที่ให้บริการประชาชนด้านสาธารณสุข ได้แก่ ศูนย์บริการเทศบาล 1, ศูนย์บริการเทศบาล 2 (นาโพธิ์) </a:t>
            </a:r>
            <a:endParaRPr lang="th-TH" altLang="th-TH" sz="8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th-TH" altLang="th-TH" sz="8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. หน่วยงานภาครัฐและ</a:t>
            </a:r>
            <a:r>
              <a:rPr lang="th-TH" altLang="th-TH" sz="800" dirty="0" err="1">
                <a:latin typeface="Tahoma" pitchFamily="34" charset="0"/>
                <a:cs typeface="Tahoma" pitchFamily="34" charset="0"/>
              </a:rPr>
              <a:t>อปท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.ที่</a:t>
            </a:r>
            <a:r>
              <a:rPr lang="th-TH" altLang="th-TH" sz="800" dirty="0" err="1">
                <a:latin typeface="Tahoma" pitchFamily="34" charset="0"/>
                <a:cs typeface="Tahoma" pitchFamily="34" charset="0"/>
              </a:rPr>
              <a:t>บูรณา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การแผนร่วมกัน ได้แก่             ก.มหาดไทย/ก.เกษตรฯ/ก.ศึกษาธิการ./ก.พัฒนาสังคมฯ </a:t>
            </a:r>
            <a:r>
              <a:rPr lang="th-TH" altLang="th-TH" sz="800" dirty="0" err="1">
                <a:latin typeface="Tahoma" pitchFamily="34" charset="0"/>
                <a:cs typeface="Tahoma" pitchFamily="34" charset="0"/>
              </a:rPr>
              <a:t>อบจ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./เทศบาล/</a:t>
            </a:r>
            <a:r>
              <a:rPr lang="th-TH" altLang="th-TH" sz="800" dirty="0" err="1">
                <a:latin typeface="Tahoma" pitchFamily="34" charset="0"/>
                <a:cs typeface="Tahoma" pitchFamily="34" charset="0"/>
              </a:rPr>
              <a:t>อบต</a:t>
            </a:r>
            <a:r>
              <a:rPr lang="th-TH" altLang="th-TH" sz="800" dirty="0">
                <a:latin typeface="Tahoma" pitchFamily="34" charset="0"/>
                <a:cs typeface="Tahoma" pitchFamily="34" charset="0"/>
              </a:rPr>
              <a:t>.</a:t>
            </a:r>
            <a:br>
              <a:rPr lang="th-TH" altLang="th-TH" sz="800" dirty="0">
                <a:latin typeface="Tahoma" pitchFamily="34" charset="0"/>
                <a:cs typeface="Tahoma" pitchFamily="34" charset="0"/>
              </a:rPr>
            </a:br>
            <a:r>
              <a:rPr lang="th-TH" sz="800" b="1" spc="-30" dirty="0" smtClean="0">
                <a:latin typeface="Tahoma" pitchFamily="34" charset="0"/>
                <a:cs typeface="Tahoma" pitchFamily="34" charset="0"/>
              </a:rPr>
              <a:t>ความต้องการ</a:t>
            </a:r>
            <a:r>
              <a:rPr lang="en-GB" sz="800" b="1" spc="-3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th-TH" sz="800" b="1" spc="-3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</a:rPr>
              <a:t>1. ขับเคลื่อนโยบายและยุทธศาสตร์ให้เกิดผลสัมฤทธิ์</a:t>
            </a:r>
            <a:endParaRPr lang="en-US" sz="800" spc="-3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en-US" sz="800" spc="-30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th-TH" sz="800" spc="-30" dirty="0">
                <a:latin typeface="Tahoma" pitchFamily="34" charset="0"/>
                <a:cs typeface="Tahoma" pitchFamily="34" charset="0"/>
              </a:rPr>
              <a:t>การบริการด้านสาธารณสุขที่ได้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</a:rPr>
              <a:t>มาตรฐาน </a:t>
            </a:r>
            <a:endParaRPr lang="th-TH" sz="800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en-US" sz="800" spc="-3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</a:rPr>
              <a:t>ข้อมูลที่ครบถ้วน ถูกต้อง และเป็นปัจจุบัน</a:t>
            </a:r>
          </a:p>
          <a:p>
            <a:pPr defTabSz="914400" eaLnBrk="1" hangingPunct="1">
              <a:defRPr/>
            </a:pPr>
            <a:r>
              <a:rPr lang="th-TH" sz="800" b="1" spc="-30" dirty="0" smtClean="0">
                <a:latin typeface="Tahoma" pitchFamily="34" charset="0"/>
                <a:cs typeface="Tahoma" pitchFamily="34" charset="0"/>
              </a:rPr>
              <a:t>ผู้ให้</a:t>
            </a:r>
            <a:r>
              <a:rPr lang="th-TH" sz="800" b="1" spc="-30" dirty="0">
                <a:latin typeface="Tahoma" pitchFamily="34" charset="0"/>
                <a:cs typeface="Tahoma" pitchFamily="34" charset="0"/>
              </a:rPr>
              <a:t>ความร่วมมือ</a:t>
            </a:r>
            <a:r>
              <a:rPr lang="en-US" sz="800" b="1" spc="-30" dirty="0">
                <a:latin typeface="Tahoma" pitchFamily="34" charset="0"/>
                <a:cs typeface="Tahoma" pitchFamily="34" charset="0"/>
              </a:rPr>
              <a:t>:</a:t>
            </a:r>
            <a:r>
              <a:rPr lang="th-TH" sz="800" b="1" spc="-3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sz="800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(นิยาม</a:t>
            </a:r>
            <a:r>
              <a:rPr lang="en-US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: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คน</a:t>
            </a:r>
            <a:r>
              <a:rPr lang="th-TH" sz="800" spc="-30" dirty="0">
                <a:latin typeface="Tahoma" pitchFamily="34" charset="0"/>
                <a:cs typeface="Tahoma" pitchFamily="34" charset="0"/>
                <a:sym typeface="Helvetica" pitchFamily="34" charset="0"/>
              </a:rPr>
              <a:t>/กลุ่ม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  <a:sym typeface="Helvetica" pitchFamily="34" charset="0"/>
              </a:rPr>
              <a:t>บุคคล/หน่วยงานที่ให้การสนับสนุน)</a:t>
            </a:r>
            <a:endParaRPr lang="th-TH" sz="800" b="1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800" spc="-30" dirty="0" smtClean="0">
                <a:latin typeface="Tahoma" pitchFamily="34" charset="0"/>
                <a:cs typeface="Tahoma" pitchFamily="34" charset="0"/>
              </a:rPr>
              <a:t>1. สถาบันการศึกษา</a:t>
            </a:r>
            <a:endParaRPr lang="en-US" sz="800" spc="-3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en-US" sz="800" spc="-30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th-TH" sz="800" spc="-30" dirty="0" smtClean="0">
                <a:latin typeface="Tahoma" pitchFamily="34" charset="0"/>
                <a:cs typeface="Tahoma" pitchFamily="34" charset="0"/>
              </a:rPr>
              <a:t> สถาบันทางการเงิน</a:t>
            </a:r>
            <a:endParaRPr lang="en-US" sz="800" spc="-3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800" b="1" spc="-30" dirty="0" smtClean="0">
                <a:latin typeface="Tahoma" pitchFamily="34" charset="0"/>
                <a:cs typeface="Tahoma" pitchFamily="34" charset="0"/>
              </a:rPr>
              <a:t>ความ</a:t>
            </a:r>
            <a:r>
              <a:rPr lang="th-TH" sz="800" b="1" spc="-30" dirty="0">
                <a:latin typeface="Tahoma" pitchFamily="34" charset="0"/>
                <a:cs typeface="Tahoma" pitchFamily="34" charset="0"/>
              </a:rPr>
              <a:t>ต้องการ</a:t>
            </a:r>
            <a:r>
              <a:rPr lang="en-GB" sz="800" b="1" spc="-3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en-US" sz="8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800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1.1 </a:t>
            </a:r>
            <a:r>
              <a:rPr lang="th-TH" sz="800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สร้างบุคลากรทางสาธารณสุขที่สอดคล้องกับความต้องการของระบบบริการสุขภาพ</a:t>
            </a:r>
            <a:endParaRPr lang="en-US" sz="800" spc="-3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en-US" sz="800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1.2 </a:t>
            </a:r>
            <a:r>
              <a:rPr lang="th-TH" sz="800" spc="-3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เอกสารและข้อมูลด้านการเงินที่ถูกต้องและรวดเร็ว</a:t>
            </a:r>
            <a:endParaRPr lang="th-TH" sz="800" spc="-3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63" name="Title 1"/>
          <p:cNvSpPr txBox="1">
            <a:spLocks/>
          </p:cNvSpPr>
          <p:nvPr/>
        </p:nvSpPr>
        <p:spPr bwMode="auto">
          <a:xfrm>
            <a:off x="53974" y="3522355"/>
            <a:ext cx="2949575" cy="68047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th-TH" sz="800" b="1" spc="-40" dirty="0">
                <a:latin typeface="Tahoma" pitchFamily="34" charset="0"/>
                <a:cs typeface="Tahoma" pitchFamily="34" charset="0"/>
              </a:rPr>
              <a:t>ผู้มีส่วนได้ส่วนเสีย</a:t>
            </a:r>
            <a:r>
              <a:rPr lang="en-GB" sz="800" b="1" spc="-40" dirty="0" smtClean="0">
                <a:latin typeface="Tahoma" pitchFamily="34" charset="0"/>
                <a:cs typeface="Tahoma" pitchFamily="34" charset="0"/>
              </a:rPr>
              <a:t>:</a:t>
            </a:r>
            <a:r>
              <a:rPr lang="th-TH" sz="800" b="1" spc="-4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sz="800" spc="-40" dirty="0" smtClean="0">
                <a:latin typeface="Tahoma" pitchFamily="34" charset="0"/>
                <a:cs typeface="Tahoma" pitchFamily="34" charset="0"/>
              </a:rPr>
              <a:t>(นิยาม</a:t>
            </a:r>
            <a:r>
              <a:rPr lang="en-US" sz="800" spc="-40" dirty="0" smtClean="0">
                <a:latin typeface="Tahoma" pitchFamily="34" charset="0"/>
                <a:cs typeface="Tahoma" pitchFamily="34" charset="0"/>
              </a:rPr>
              <a:t>: </a:t>
            </a:r>
            <a:r>
              <a:rPr lang="th-TH" sz="800" spc="-40" dirty="0" smtClean="0">
                <a:latin typeface="Tahoma" pitchFamily="34" charset="0"/>
                <a:cs typeface="Tahoma" pitchFamily="34" charset="0"/>
              </a:rPr>
              <a:t>ผู้ที่ได้รับผลกระทบจากการทำงานทั้งทางตรงและทางอ้อม)</a:t>
            </a:r>
            <a:r>
              <a:rPr lang="en-GB" sz="800" spc="-40" dirty="0">
                <a:latin typeface="Tahoma" pitchFamily="34" charset="0"/>
                <a:cs typeface="Tahoma" pitchFamily="34" charset="0"/>
              </a:rPr>
              <a:t/>
            </a:r>
            <a:br>
              <a:rPr lang="en-GB" sz="800" spc="-40" dirty="0">
                <a:latin typeface="Tahoma" pitchFamily="34" charset="0"/>
                <a:cs typeface="Tahoma" pitchFamily="34" charset="0"/>
              </a:rPr>
            </a:br>
            <a:r>
              <a:rPr lang="th-TH" sz="800" spc="-40" dirty="0" smtClean="0">
                <a:latin typeface="Tahoma" pitchFamily="34" charset="0"/>
                <a:cs typeface="Tahoma" pitchFamily="34" charset="0"/>
              </a:rPr>
              <a:t> ผู้</a:t>
            </a:r>
            <a:r>
              <a:rPr lang="th-TH" sz="800" spc="-40" dirty="0">
                <a:latin typeface="Tahoma" pitchFamily="34" charset="0"/>
                <a:cs typeface="Tahoma" pitchFamily="34" charset="0"/>
              </a:rPr>
              <a:t>ได้รับผลกระทบจากการ</a:t>
            </a:r>
            <a:r>
              <a:rPr lang="th-TH" sz="800" spc="-40" dirty="0" smtClean="0">
                <a:latin typeface="Tahoma" pitchFamily="34" charset="0"/>
                <a:cs typeface="Tahoma" pitchFamily="34" charset="0"/>
              </a:rPr>
              <a:t>รักษาพยาบาล</a:t>
            </a:r>
          </a:p>
          <a:p>
            <a:pPr>
              <a:defRPr/>
            </a:pPr>
            <a:r>
              <a:rPr lang="th-TH" sz="800" b="1" spc="-40" dirty="0" smtClean="0">
                <a:latin typeface="Tahoma" pitchFamily="34" charset="0"/>
                <a:cs typeface="Tahoma" pitchFamily="34" charset="0"/>
              </a:rPr>
              <a:t>ความ</a:t>
            </a:r>
            <a:r>
              <a:rPr lang="th-TH" sz="800" b="1" spc="-40" dirty="0">
                <a:latin typeface="Tahoma" pitchFamily="34" charset="0"/>
                <a:cs typeface="Tahoma" pitchFamily="34" charset="0"/>
              </a:rPr>
              <a:t>ต้องการ</a:t>
            </a:r>
            <a:r>
              <a:rPr lang="en-GB" sz="800" b="1" spc="-40" dirty="0">
                <a:latin typeface="Tahoma" pitchFamily="34" charset="0"/>
                <a:cs typeface="Tahoma" pitchFamily="34" charset="0"/>
              </a:rPr>
              <a:t>:</a:t>
            </a:r>
          </a:p>
          <a:p>
            <a:pPr>
              <a:defRPr/>
            </a:pPr>
            <a:r>
              <a:rPr lang="th-TH" sz="800" spc="-40" dirty="0" smtClean="0">
                <a:latin typeface="Tahoma" pitchFamily="34" charset="0"/>
                <a:cs typeface="Tahoma" pitchFamily="34" charset="0"/>
              </a:rPr>
              <a:t>ได้รับการช่วยเหลือ เยียวยา ที่รวดเร็ว เป็น</a:t>
            </a:r>
            <a:r>
              <a:rPr lang="th-TH" sz="800" spc="-40" dirty="0">
                <a:latin typeface="Tahoma" pitchFamily="34" charset="0"/>
                <a:cs typeface="Tahoma" pitchFamily="34" charset="0"/>
              </a:rPr>
              <a:t>ธรรม </a:t>
            </a:r>
            <a:r>
              <a:rPr lang="th-TH" sz="800" spc="-40" dirty="0" smtClean="0">
                <a:latin typeface="Tahoma" pitchFamily="34" charset="0"/>
                <a:cs typeface="Tahoma" pitchFamily="34" charset="0"/>
              </a:rPr>
              <a:t>และมีประสิทธิภาพ</a:t>
            </a:r>
            <a:endParaRPr lang="th-TH" sz="800" spc="-40" dirty="0">
              <a:latin typeface="Tahoma" pitchFamily="34" charset="0"/>
              <a:cs typeface="Tahoma" pitchFamily="34" charset="0"/>
            </a:endParaRPr>
          </a:p>
          <a:p>
            <a:pPr>
              <a:defRPr/>
            </a:pPr>
            <a:r>
              <a:rPr lang="en-GB" sz="1000" strike="sngStrike" dirty="0">
                <a:latin typeface="TH SarabunPSK" pitchFamily="34" charset="-34"/>
                <a:cs typeface="TH SarabunPSK" pitchFamily="34" charset="-34"/>
              </a:rPr>
              <a:t/>
            </a:r>
            <a:br>
              <a:rPr lang="en-GB" sz="1000" strike="sngStrike" dirty="0">
                <a:latin typeface="TH SarabunPSK" pitchFamily="34" charset="-34"/>
                <a:cs typeface="TH SarabunPSK" pitchFamily="34" charset="-34"/>
              </a:rPr>
            </a:br>
            <a:endParaRPr lang="en-US" sz="1000" b="1" strike="sngStrike" dirty="0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0" name="Title 1"/>
          <p:cNvSpPr txBox="1">
            <a:spLocks/>
          </p:cNvSpPr>
          <p:nvPr/>
        </p:nvSpPr>
        <p:spPr bwMode="auto">
          <a:xfrm>
            <a:off x="53973" y="4262027"/>
            <a:ext cx="2949575" cy="53675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th-TH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สมรรถนะหลักขององค์กร</a:t>
            </a:r>
            <a:r>
              <a:rPr lang="en-GB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endParaRPr lang="th-TH" altLang="en-US" sz="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>
                <a:latin typeface="Tahoma" pitchFamily="34" charset="0"/>
                <a:cs typeface="Tahoma" pitchFamily="34" charset="0"/>
              </a:rPr>
              <a:t>1.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ความเชี่ยวชาญทางด้านการแพทย์และสาธารณสุข</a:t>
            </a:r>
          </a:p>
          <a:p>
            <a:pPr defTabSz="914400" eaLnBrk="1" hangingPunct="1"/>
            <a:r>
              <a:rPr lang="en-US" altLang="en-US" sz="800" dirty="0">
                <a:latin typeface="Tahoma" pitchFamily="34" charset="0"/>
                <a:cs typeface="Tahoma" pitchFamily="34" charset="0"/>
              </a:rPr>
              <a:t>2.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การส่งเสริมสุขภาพและการป้องกันโรคเชิงรุก</a:t>
            </a:r>
          </a:p>
          <a:p>
            <a:pPr defTabSz="914400" eaLnBrk="1" hangingPunct="1"/>
            <a:r>
              <a:rPr lang="en-US" altLang="en-US" sz="800" dirty="0">
                <a:latin typeface="Tahoma" pitchFamily="34" charset="0"/>
                <a:cs typeface="Tahoma" pitchFamily="34" charset="0"/>
              </a:rPr>
              <a:t>3.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จิต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บริการ  </a:t>
            </a:r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800" dirty="0">
                <a:latin typeface="Tahoma" pitchFamily="34" charset="0"/>
                <a:cs typeface="Tahoma" pitchFamily="34" charset="0"/>
              </a:rPr>
              <a:t>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การสร้างความร่วมมือกับภาคีเครือข่าย</a:t>
            </a:r>
            <a:r>
              <a:rPr lang="en-US" altLang="en-US" sz="800" dirty="0">
                <a:latin typeface="Tahoma" pitchFamily="34" charset="0"/>
                <a:cs typeface="Tahoma" pitchFamily="34" charset="0"/>
              </a:rPr>
              <a:t>       </a:t>
            </a:r>
            <a:endParaRPr lang="th-TH" altLang="en-US" sz="800" dirty="0">
              <a:solidFill>
                <a:srgbClr val="FF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42" name="Title 1"/>
          <p:cNvSpPr txBox="1">
            <a:spLocks/>
          </p:cNvSpPr>
          <p:nvPr/>
        </p:nvSpPr>
        <p:spPr bwMode="auto">
          <a:xfrm>
            <a:off x="55563" y="5630326"/>
            <a:ext cx="2949575" cy="114478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th-TH" altLang="en-US" sz="800" b="1" dirty="0">
                <a:latin typeface="Tahoma" pitchFamily="34" charset="0"/>
                <a:cs typeface="Tahoma" pitchFamily="34" charset="0"/>
              </a:rPr>
              <a:t>การเปลี่ยนแปลงความสามารถในการแข่งขัน</a:t>
            </a:r>
            <a:r>
              <a:rPr lang="en-GB" altLang="en-US" sz="800" b="1" dirty="0">
                <a:latin typeface="Tahoma" pitchFamily="34" charset="0"/>
                <a:cs typeface="Tahoma" pitchFamily="34" charset="0"/>
              </a:rPr>
              <a:t>:</a:t>
            </a:r>
            <a:endParaRPr lang="th-TH" altLang="en-US" sz="800" b="1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1.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การเข้าสู่ประชาคมอาเซียน</a:t>
            </a: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2.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การเปลี่ยนแปลงสภาพภูมิอากาศและภัยพิบัติต่างๆ</a:t>
            </a:r>
            <a:endParaRPr lang="en-US" altLang="en-US" sz="8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en-US" altLang="en-US" sz="800" dirty="0">
                <a:latin typeface="Tahoma" pitchFamily="34" charset="0"/>
                <a:cs typeface="Tahoma" pitchFamily="34" charset="0"/>
              </a:rPr>
              <a:t>.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พื้นที่ชายแดนมีผลกระทบต่อการแพร่ระบาดคน พืช สัตว์</a:t>
            </a: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4.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การเกิดโรคอุบัติใหม่ อุบัติซ้ำที่รุนแรงมากขึ้น</a:t>
            </a:r>
            <a:endParaRPr lang="th-TH" altLang="en-US" sz="8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5.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โครงสร้างประชากรเปลี่ยนแปลง การเข้าสู่สังคมผู้สูงอายุ</a:t>
            </a:r>
            <a:endParaRPr lang="th-TH" altLang="en-US" sz="8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6.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การอพยพของแรงงานข้ามชาติ</a:t>
            </a: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7.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การเปลี่ยนแปลงของสังคมชนบทสู่สังคมเมือง พฤติกรรมบริโภคที่เปลี่ยนแปลง</a:t>
            </a:r>
            <a:endParaRPr lang="en-US" altLang="en-US" sz="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40967" name="Title 1"/>
          <p:cNvSpPr txBox="1">
            <a:spLocks/>
          </p:cNvSpPr>
          <p:nvPr/>
        </p:nvSpPr>
        <p:spPr bwMode="auto">
          <a:xfrm>
            <a:off x="3005138" y="344109"/>
            <a:ext cx="2990850" cy="3753231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>
              <a:defRPr/>
            </a:pPr>
            <a:r>
              <a:rPr lang="th-TH" sz="700" b="1" spc="-30" dirty="0" err="1">
                <a:latin typeface="Tahoma" pitchFamily="34" charset="0"/>
                <a:cs typeface="Tahoma" pitchFamily="34" charset="0"/>
              </a:rPr>
              <a:t>พันธ</a:t>
            </a:r>
            <a:r>
              <a:rPr lang="th-TH" sz="700" b="1" spc="-30" dirty="0">
                <a:latin typeface="Tahoma" pitchFamily="34" charset="0"/>
                <a:cs typeface="Tahoma" pitchFamily="34" charset="0"/>
              </a:rPr>
              <a:t>กิจ</a:t>
            </a:r>
            <a:r>
              <a:rPr lang="en-GB" sz="700" b="1" spc="-30" dirty="0">
                <a:latin typeface="Tahoma" pitchFamily="34" charset="0"/>
                <a:cs typeface="Tahoma" pitchFamily="34" charset="0"/>
              </a:rPr>
              <a:t>:</a:t>
            </a:r>
            <a:endParaRPr lang="en-US" sz="700" b="1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th-TH" sz="700" dirty="0">
                <a:latin typeface="Tahoma" pitchFamily="34" charset="0"/>
                <a:cs typeface="Tahoma" pitchFamily="34" charset="0"/>
              </a:rPr>
              <a:t>1.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 จัดทำแผนยุทธศาสตร์ด้านสุขภาพในเขตพื้นที่จังหวัด</a:t>
            </a:r>
          </a:p>
          <a:p>
            <a:pPr defTabSz="914400" eaLnBrk="1" hangingPunct="1"/>
            <a:r>
              <a:rPr lang="en-US" altLang="th-TH" sz="700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ดำเนินการ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ให้บริการด้านการแพทย์และสาธารณสุขในเขตพื้นที่</a:t>
            </a: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จังหวัด</a:t>
            </a:r>
          </a:p>
          <a:p>
            <a:pPr defTabSz="914400" eaLnBrk="1" hangingPunct="1"/>
            <a:r>
              <a:rPr lang="en-US" altLang="th-TH" sz="700" dirty="0" smtClean="0">
                <a:latin typeface="Tahoma" pitchFamily="34" charset="0"/>
                <a:cs typeface="Tahoma" pitchFamily="34" charset="0"/>
              </a:rPr>
              <a:t>3.</a:t>
            </a: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 กำกับ ดูแล ประเมินผล และสนับสนุนการปฏิบัติงานของหน่วยงาน สาธารณสุขในเขตพื้นที่จังหวัด เพื่อให้การปฏิบัติงานเป็นไปตามกฎหมาย มีการบริการสุขภาพที่มีคุณภาพและมีการคุ้มครองผู้บริโภคด้านสุขภาพ</a:t>
            </a:r>
            <a:endParaRPr lang="en-US" altLang="th-TH" sz="7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th-TH" sz="7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th-TH" sz="700" dirty="0">
                <a:latin typeface="Tahoma" pitchFamily="34" charset="0"/>
                <a:cs typeface="Tahoma" pitchFamily="34" charset="0"/>
              </a:rPr>
              <a:t>.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 ปฏิบัติงานร่วมกับหรือสนับสนุนการปฏิบัติงานของหน่วยงานอื่นที่</a:t>
            </a:r>
            <a:br>
              <a:rPr lang="th-TH" altLang="th-TH" sz="700" dirty="0">
                <a:latin typeface="Tahoma" pitchFamily="34" charset="0"/>
                <a:cs typeface="Tahoma" pitchFamily="34" charset="0"/>
              </a:rPr>
            </a:br>
            <a:r>
              <a:rPr lang="th-TH" altLang="th-TH" sz="700" dirty="0">
                <a:latin typeface="Tahoma" pitchFamily="34" charset="0"/>
                <a:cs typeface="Tahoma" pitchFamily="34" charset="0"/>
              </a:rPr>
              <a:t>    เกี่ยวข้องหรือที่ได้รับ</a:t>
            </a: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มอบหมาย</a:t>
            </a:r>
          </a:p>
          <a:p>
            <a:pPr defTabSz="914400" eaLnBrk="1" hangingPunct="1"/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5. พัฒนาระบบสารสนเทศ งานสุขศึกษา และการสื่อสารสาธารณะด้านสุขภาพในเขตพื้นที่</a:t>
            </a:r>
            <a:r>
              <a:rPr lang="th-TH" altLang="th-TH" sz="7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จังหวัด</a:t>
            </a:r>
          </a:p>
          <a:p>
            <a:pPr defTabSz="914400" eaLnBrk="1" hangingPunct="1"/>
            <a:r>
              <a:rPr lang="th-TH" altLang="th-TH" sz="7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6. ปฏิบัติงานร่วมกับหรือสนับสนุนการปฏิบัติงานของหน่วยงานอื่นที่เกี่ยวข้องหรือที่ได้รับมอบหมาย</a:t>
            </a:r>
            <a:endParaRPr lang="en-US" altLang="th-TH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b="1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วิสัยทัศน์</a:t>
            </a:r>
            <a:r>
              <a:rPr lang="en-GB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เป็นองค์กรที่มีระบบบริหารจัดการที่มีคุณภาพ ระบบบริการสุขภาพและคุ้มครองผู้บริโภคที่มีคุณภาพได้มาตรฐาน โดยการมีส่วนร่วมของทุกภาคส่วน เพื่อคนหนองคายสุขภาพดี</a:t>
            </a:r>
            <a:endParaRPr lang="en-GB" altLang="th-TH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b="1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ค่านิยม</a:t>
            </a:r>
            <a:r>
              <a:rPr lang="en-GB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700" b="1" spc="-30" dirty="0" smtClean="0">
                <a:solidFill>
                  <a:srgbClr val="00B050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en-US" sz="700" b="1" spc="-30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700" b="1" spc="-5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700" b="1" spc="-5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700" b="1" spc="-5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700" b="1" spc="-50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H  =    </a:t>
            </a:r>
            <a:r>
              <a:rPr lang="en-US" sz="700" b="1" spc="-50" dirty="0" smtClean="0">
                <a:solidFill>
                  <a:srgbClr val="92D050"/>
                </a:solidFill>
                <a:latin typeface="Tahoma" pitchFamily="34" charset="0"/>
                <a:cs typeface="Tahoma" pitchFamily="34" charset="0"/>
              </a:rPr>
              <a:t>N</a:t>
            </a:r>
            <a:r>
              <a:rPr lang="en-US" sz="700" spc="-50" dirty="0" smtClean="0">
                <a:latin typeface="Tahoma" pitchFamily="34" charset="0"/>
                <a:cs typeface="Tahoma" pitchFamily="34" charset="0"/>
              </a:rPr>
              <a:t>etwork to Vitality </a:t>
            </a:r>
            <a:r>
              <a:rPr lang="th-TH" sz="700" spc="-50" dirty="0" smtClean="0">
                <a:latin typeface="Tahoma" pitchFamily="34" charset="0"/>
                <a:cs typeface="Tahoma" pitchFamily="34" charset="0"/>
              </a:rPr>
              <a:t>เครือข่ายนักปฏิบัติที่มีชีวิตชีวา </a:t>
            </a:r>
            <a:r>
              <a:rPr lang="en-US" sz="700" b="1" spc="-5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en-US" sz="700" b="1" spc="-50" dirty="0" smtClean="0">
                <a:solidFill>
                  <a:srgbClr val="FF00FF"/>
                </a:solidFill>
                <a:latin typeface="Tahoma" pitchFamily="34" charset="0"/>
                <a:cs typeface="Tahoma" pitchFamily="34" charset="0"/>
              </a:rPr>
              <a:t>K</a:t>
            </a:r>
            <a:r>
              <a:rPr lang="en-US" sz="700" spc="-50" dirty="0" smtClean="0">
                <a:latin typeface="Tahoma" pitchFamily="34" charset="0"/>
                <a:cs typeface="Tahoma" pitchFamily="34" charset="0"/>
              </a:rPr>
              <a:t>eep Learning for Change </a:t>
            </a:r>
            <a:r>
              <a:rPr lang="th-TH" sz="700" spc="-50" dirty="0" smtClean="0">
                <a:latin typeface="Tahoma" pitchFamily="34" charset="0"/>
                <a:cs typeface="Tahoma" pitchFamily="34" charset="0"/>
              </a:rPr>
              <a:t>เรียนรู้อย่างต่อเนื่องเพื่อการเปลี่ยนแปลงที่ดีขึ้น</a:t>
            </a:r>
            <a:r>
              <a:rPr lang="en-US" sz="700" spc="-50" dirty="0">
                <a:latin typeface="Tahoma" pitchFamily="34" charset="0"/>
                <a:cs typeface="Tahoma" pitchFamily="34" charset="0"/>
              </a:rPr>
              <a:t> </a:t>
            </a:r>
            <a:r>
              <a:rPr lang="en-US" sz="700" b="1" spc="-50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M</a:t>
            </a:r>
            <a:r>
              <a:rPr lang="en-US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astery </a:t>
            </a:r>
            <a:r>
              <a:rPr lang="th-TH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เป็นนายตนเอง </a:t>
            </a:r>
            <a:r>
              <a:rPr lang="en-US" sz="700" b="1" spc="-50" dirty="0" smtClean="0">
                <a:solidFill>
                  <a:srgbClr val="0000FF"/>
                </a:solidFill>
                <a:latin typeface="Tahoma" pitchFamily="34" charset="0"/>
                <a:cs typeface="Tahoma" pitchFamily="34" charset="0"/>
              </a:rPr>
              <a:t>O</a:t>
            </a:r>
            <a:r>
              <a:rPr lang="en-US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riginality </a:t>
            </a:r>
            <a:r>
              <a:rPr lang="th-TH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เร่งสร้างสิ่งใหม่ </a:t>
            </a:r>
            <a:endParaRPr lang="en-US" sz="700" spc="-5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en-US" sz="700" b="1" spc="-50" dirty="0" smtClean="0">
                <a:solidFill>
                  <a:schemeClr val="accent6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</a:t>
            </a:r>
            <a:r>
              <a:rPr lang="en-US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eople Centered</a:t>
            </a:r>
            <a:r>
              <a:rPr lang="th-TH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ใส่ใจประชาชน  </a:t>
            </a:r>
            <a:r>
              <a:rPr lang="en-US" sz="700" b="1" spc="-50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H</a:t>
            </a:r>
            <a:r>
              <a:rPr lang="en-US" sz="700" spc="-50" dirty="0" smtClean="0">
                <a:solidFill>
                  <a:srgbClr val="003300"/>
                </a:solidFill>
                <a:latin typeface="Tahoma" pitchFamily="34" charset="0"/>
                <a:cs typeface="Tahoma" pitchFamily="34" charset="0"/>
              </a:rPr>
              <a:t>umility</a:t>
            </a:r>
            <a:r>
              <a:rPr lang="en-US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700" spc="-5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ถ่อมตนอ่อนน้อม</a:t>
            </a:r>
            <a:endParaRPr lang="en-GB" sz="400" b="1" spc="-3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งบประมาณ</a:t>
            </a:r>
            <a:r>
              <a:rPr lang="en-GB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en-US" altLang="th-TH" sz="700" dirty="0">
                <a:latin typeface="Tahoma" pitchFamily="34" charset="0"/>
                <a:cs typeface="Tahoma" pitchFamily="34" charset="0"/>
              </a:rPr>
              <a:t>1,581,743,831 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บาท </a:t>
            </a:r>
            <a:r>
              <a:rPr lang="th-TH" sz="700" spc="-30" dirty="0" smtClean="0">
                <a:latin typeface="Tahoma" pitchFamily="34" charset="0"/>
                <a:cs typeface="Tahoma" pitchFamily="34" charset="0"/>
              </a:rPr>
              <a:t>(ปีงบประมาณ 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2559</a:t>
            </a:r>
            <a:r>
              <a:rPr lang="th-TH" sz="700" spc="-30" dirty="0" smtClean="0">
                <a:latin typeface="Tahoma" pitchFamily="34" charset="0"/>
                <a:cs typeface="Tahoma" pitchFamily="34" charset="0"/>
              </a:rPr>
              <a:t>)</a:t>
            </a:r>
            <a:endParaRPr lang="th-TH" sz="700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b="1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รายได้</a:t>
            </a:r>
            <a:r>
              <a:rPr lang="en-GB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altLang="th-TH" sz="700" dirty="0">
                <a:latin typeface="Tahoma" pitchFamily="34" charset="0"/>
                <a:cs typeface="Tahoma" pitchFamily="34" charset="0"/>
              </a:rPr>
              <a:t>2,225,048,076.99 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บาท </a:t>
            </a:r>
            <a:r>
              <a:rPr lang="th-TH" sz="700" spc="-30" dirty="0">
                <a:latin typeface="Tahoma" pitchFamily="34" charset="0"/>
                <a:cs typeface="Tahoma" pitchFamily="34" charset="0"/>
              </a:rPr>
              <a:t>(ปีงบประมาณ </a:t>
            </a:r>
            <a:r>
              <a:rPr lang="en-US" sz="700" spc="-30" dirty="0">
                <a:latin typeface="Tahoma" pitchFamily="34" charset="0"/>
                <a:cs typeface="Tahoma" pitchFamily="34" charset="0"/>
              </a:rPr>
              <a:t>2559</a:t>
            </a:r>
            <a:r>
              <a:rPr lang="th-TH" sz="700" spc="-30" dirty="0">
                <a:latin typeface="Tahoma" pitchFamily="34" charset="0"/>
                <a:cs typeface="Tahoma" pitchFamily="34" charset="0"/>
              </a:rPr>
              <a:t>)</a:t>
            </a:r>
          </a:p>
          <a:p>
            <a:pPr defTabSz="914400" eaLnBrk="1" hangingPunct="1">
              <a:defRPr/>
            </a:pPr>
            <a:r>
              <a:rPr lang="th-TH" sz="700" b="1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จำนวนบุคลากร 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ข้าราชการ พนักงานราชการ  ลูกจ้างประจำ/ชั่วคราว</a:t>
            </a:r>
            <a:r>
              <a:rPr lang="en-GB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2,928 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คน </a:t>
            </a:r>
            <a:endParaRPr lang="th-TH" altLang="th-TH" sz="7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( 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ณ วันที่ </a:t>
            </a:r>
            <a:r>
              <a:rPr lang="en-US" altLang="th-TH" sz="700" dirty="0">
                <a:latin typeface="Tahoma" pitchFamily="34" charset="0"/>
                <a:cs typeface="Tahoma" pitchFamily="34" charset="0"/>
              </a:rPr>
              <a:t>31 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ธ.ค.</a:t>
            </a:r>
            <a:r>
              <a:rPr lang="en-US" altLang="th-TH" sz="700" dirty="0">
                <a:latin typeface="Tahoma" pitchFamily="34" charset="0"/>
                <a:cs typeface="Tahoma" pitchFamily="34" charset="0"/>
              </a:rPr>
              <a:t>59</a:t>
            </a:r>
            <a:r>
              <a:rPr lang="th-TH" altLang="th-TH" sz="7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700" dirty="0" smtClean="0">
                <a:latin typeface="Tahoma" pitchFamily="34" charset="0"/>
                <a:cs typeface="Tahoma" pitchFamily="34" charset="0"/>
              </a:rPr>
              <a:t>) </a:t>
            </a:r>
            <a:r>
              <a:rPr lang="th-TH" sz="700" spc="-30" dirty="0" err="1" smtClean="0">
                <a:latin typeface="Tahoma" pitchFamily="34" charset="0"/>
                <a:cs typeface="Tahoma" pitchFamily="34" charset="0"/>
              </a:rPr>
              <a:t>อส</a:t>
            </a:r>
            <a:r>
              <a:rPr lang="th-TH" sz="700" spc="-30" dirty="0" smtClean="0">
                <a:latin typeface="Tahoma" pitchFamily="34" charset="0"/>
                <a:cs typeface="Tahoma" pitchFamily="34" charset="0"/>
              </a:rPr>
              <a:t>ม. จำนวน </a:t>
            </a:r>
            <a:r>
              <a:rPr lang="en-US" sz="800" dirty="0" smtClean="0"/>
              <a:t>10,387</a:t>
            </a:r>
            <a:r>
              <a:rPr lang="th-TH" sz="800" dirty="0" smtClean="0"/>
              <a:t> คน</a:t>
            </a:r>
            <a:endParaRPr lang="en-GB" sz="400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กฎหมาย ระเบียบ ข้อบังคับ</a:t>
            </a:r>
            <a:r>
              <a:rPr lang="en-GB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ยา พ.ศ.2510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</a:t>
            </a:r>
            <a:endParaRPr lang="th-TH" sz="700" spc="-3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บ.วิชาชีพเวชกรรม พ.ศ.2525</a:t>
            </a:r>
            <a:r>
              <a:rPr lang="en-US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วิชาชีพการพยาบาลและการผดุงครรภ์ พ.ศ.2528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 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บ.การสาธารณสุข พ.ศ.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2535</a:t>
            </a:r>
            <a:endParaRPr lang="th-TH" sz="700" spc="-3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บ.ประกอบโรคศิลปะ พ.ศ.2542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ร.บ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หลักประกันสุขภาพแห่งชาติ พ.ศ.2545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,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บ.สุขภาพแห่งชาติ พ.ศ.25</a:t>
            </a:r>
            <a:r>
              <a:rPr lang="en-US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50, 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ร.บ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.โรคติดต่อ พ.ศ.25</a:t>
            </a:r>
            <a:r>
              <a:rPr lang="en-US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58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, 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</a:t>
            </a:r>
            <a:r>
              <a:rPr lang="en-US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บ.สถานพยาบาล พ.ศ.25</a:t>
            </a:r>
            <a:r>
              <a:rPr lang="en-US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59 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กฎกระทรวง แบ่งส่วนราชการ</a:t>
            </a:r>
            <a:r>
              <a:rPr lang="th-TH" sz="700" spc="-3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สํานักงาน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ปลัดกระทรวงกระทรวงสาธารณสุข พ.ศ. </a:t>
            </a:r>
            <a:r>
              <a:rPr lang="th-TH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2560</a:t>
            </a:r>
            <a:r>
              <a:rPr lang="en-US" sz="700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</a:t>
            </a:r>
            <a:r>
              <a:rPr lang="th-TH" sz="700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พ.ร.บ.การจัดซื้อจัดจ้างและการบริหารพัสดุภาครัฐ พ.ศ. 2560</a:t>
            </a:r>
            <a:endParaRPr lang="th-TH" sz="400" b="1" spc="-30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r>
              <a:rPr lang="th-TH" sz="700" b="1" spc="-3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ระบบ</a:t>
            </a: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การปรับปรุงผลการดำเนิน</a:t>
            </a:r>
            <a:r>
              <a:rPr lang="th-TH" sz="700" b="1" spc="-30" dirty="0">
                <a:latin typeface="Tahoma" pitchFamily="34" charset="0"/>
                <a:cs typeface="Tahoma" pitchFamily="34" charset="0"/>
              </a:rPr>
              <a:t>การ</a:t>
            </a:r>
            <a:r>
              <a:rPr lang="en-GB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sz="700" b="1" spc="-3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PMQA, DHS,</a:t>
            </a:r>
            <a:r>
              <a:rPr lang="th-TH" sz="700" spc="-30" dirty="0" smtClean="0">
                <a:latin typeface="Tahoma" pitchFamily="34" charset="0"/>
                <a:cs typeface="Tahoma" pitchFamily="34" charset="0"/>
              </a:rPr>
              <a:t>รพ.สต.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th-TH" sz="700" spc="-30" dirty="0" smtClean="0">
                <a:latin typeface="Tahoma" pitchFamily="34" charset="0"/>
                <a:cs typeface="Tahoma" pitchFamily="34" charset="0"/>
              </a:rPr>
              <a:t>ดาว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th-TH" sz="700" spc="-30" dirty="0" smtClean="0">
                <a:latin typeface="Tahoma" pitchFamily="34" charset="0"/>
                <a:cs typeface="Tahoma" pitchFamily="34" charset="0"/>
              </a:rPr>
              <a:t>ดี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5</a:t>
            </a:r>
            <a:r>
              <a:rPr lang="th-TH" sz="700" spc="-30" dirty="0">
                <a:latin typeface="Tahoma" pitchFamily="34" charset="0"/>
                <a:cs typeface="Tahoma" pitchFamily="34" charset="0"/>
              </a:rPr>
              <a:t>ส</a:t>
            </a:r>
            <a:r>
              <a:rPr lang="en-US" sz="700" spc="-30" dirty="0">
                <a:latin typeface="Tahoma" pitchFamily="34" charset="0"/>
                <a:cs typeface="Tahoma" pitchFamily="34" charset="0"/>
              </a:rPr>
              <a:t>., CQI, PDCA, 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QA, HA,JCI,KM,R2R</a:t>
            </a:r>
            <a:r>
              <a:rPr lang="en-US" sz="700" spc="-30" dirty="0">
                <a:latin typeface="Tahoma" pitchFamily="34" charset="0"/>
                <a:cs typeface="Tahoma" pitchFamily="34" charset="0"/>
              </a:rPr>
              <a:t>, R&amp;D, BSC, Best Practices, Benchmarking</a:t>
            </a:r>
            <a:r>
              <a:rPr lang="th-TH" sz="700" spc="-30" dirty="0">
                <a:latin typeface="Tahoma" pitchFamily="34" charset="0"/>
                <a:cs typeface="Tahoma" pitchFamily="34" charset="0"/>
              </a:rPr>
              <a:t> ระบบการควบคุมภายใน</a:t>
            </a:r>
            <a:r>
              <a:rPr lang="en-US" sz="700" spc="-30" dirty="0">
                <a:latin typeface="Tahoma" pitchFamily="34" charset="0"/>
                <a:cs typeface="Tahoma" pitchFamily="34" charset="0"/>
              </a:rPr>
              <a:t>, </a:t>
            </a:r>
            <a:r>
              <a:rPr lang="en-US" sz="700" spc="-30" dirty="0" smtClean="0">
                <a:latin typeface="Tahoma" pitchFamily="34" charset="0"/>
                <a:cs typeface="Tahoma" pitchFamily="34" charset="0"/>
              </a:rPr>
              <a:t>IHR2005,ITA</a:t>
            </a:r>
            <a:endParaRPr lang="th-TH" sz="700" spc="-3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endParaRPr lang="th-TH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endParaRPr lang="th-TH" sz="7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defRPr/>
            </a:pPr>
            <a:endParaRPr lang="th-TH" sz="8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4" name="Title 1"/>
          <p:cNvSpPr txBox="1">
            <a:spLocks/>
          </p:cNvSpPr>
          <p:nvPr/>
        </p:nvSpPr>
        <p:spPr bwMode="auto">
          <a:xfrm>
            <a:off x="5995988" y="344110"/>
            <a:ext cx="3086100" cy="2401480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th-TH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ภารกิจ</a:t>
            </a:r>
            <a:r>
              <a:rPr lang="en-GB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บริการหลัก</a:t>
            </a:r>
            <a:r>
              <a:rPr lang="en-GB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en-US" altLang="en-US" sz="800" b="1" dirty="0">
                <a:latin typeface="Tahoma" pitchFamily="34" charset="0"/>
                <a:cs typeface="Tahoma" pitchFamily="34" charset="0"/>
              </a:rPr>
              <a:t> </a:t>
            </a:r>
          </a:p>
          <a:p>
            <a:pPr defTabSz="914400" eaLnBrk="1" hangingPunct="1">
              <a:defRPr/>
            </a:pPr>
            <a:r>
              <a:rPr lang="th-TH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1. จัดระบบบริการสุขภาพ ครอบคลุมการส่งเสริม ป้องกัน   </a:t>
            </a:r>
            <a:r>
              <a:rPr lang="th-TH" sz="8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ควบคุม</a:t>
            </a:r>
            <a:r>
              <a:rPr lang="th-TH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โรค รักษาพยาบาล ฟื้นฟูสภาพ และ</a:t>
            </a:r>
            <a:r>
              <a:rPr lang="th-TH" sz="8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คุ้มครองผู้บริโภค</a:t>
            </a:r>
            <a:endParaRPr lang="th-TH" sz="8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1" hangingPunct="1">
              <a:defRPr/>
            </a:pPr>
            <a:r>
              <a:rPr lang="th-TH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2. จัดบริการตามมาตรฐานการให้บริการและพัฒนา</a:t>
            </a:r>
            <a:r>
              <a:rPr lang="th-TH" sz="8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งานวิจัยและ</a:t>
            </a:r>
            <a:r>
              <a:rPr lang="en-US" sz="800" dirty="0" smtClean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R2R</a:t>
            </a:r>
            <a:endParaRPr lang="th-TH" sz="800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  <a:p>
            <a:pPr defTabSz="914400" eaLnBrk="1" hangingPunct="1">
              <a:defRPr/>
            </a:pPr>
            <a:r>
              <a:rPr lang="th-TH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3. ใช้เทคโนโลยีทางการแพทย์และสาธารณสุข</a:t>
            </a:r>
          </a:p>
          <a:p>
            <a:pPr defTabSz="914400" eaLnBrk="1" hangingPunct="1">
              <a:defRPr/>
            </a:pPr>
            <a:r>
              <a:rPr lang="th-TH" sz="800" dirty="0">
                <a:solidFill>
                  <a:srgbClr val="000000"/>
                </a:solidFill>
                <a:latin typeface="Tahoma" panose="020B0604030504040204" pitchFamily="34" charset="0"/>
                <a:cs typeface="Tahoma" panose="020B0604030504040204" pitchFamily="34" charset="0"/>
              </a:rPr>
              <a:t>4. การพัฒนาและบังคับใช้มาตรการทางกฎหมาย</a:t>
            </a: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th-TH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คุณลักษณะ</a:t>
            </a:r>
            <a:r>
              <a:rPr lang="th-TH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โดดเด่นของภารกิจ</a:t>
            </a:r>
            <a:r>
              <a:rPr lang="en-GB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/</a:t>
            </a:r>
            <a:r>
              <a:rPr lang="th-TH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บริการ</a:t>
            </a:r>
            <a:r>
              <a:rPr lang="en-US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 </a:t>
            </a:r>
            <a:endParaRPr lang="en-US" altLang="en-US" sz="8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</a:t>
            </a: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 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นโยบายและแผนพัฒนาระบบสุขภาพจังหวัด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หนองคายสอดคล้อง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กับความต้องการของพื้นที่ทั้งในระยะสั้น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และระยะ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ยาว</a:t>
            </a: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2. 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การมีส่วนร่วมของบุคคล ครอบครัว ชุมชน และสังคม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ทุกระดับ</a:t>
            </a:r>
            <a:endParaRPr lang="en-US" altLang="en-US" sz="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3.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มุ่งเน้นการส่งเสริมสุขภาพและป้องกันโรค และ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การจัดบริการ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เชิง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รุกเพื่อ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สุขภาพที่ดี</a:t>
            </a: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4. 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ระบบดูแลสุขภาพสามารถดูแลประชาชนตลอดช่วงชีวิต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และครอบคลุม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ทุกระดับตั้งแต่ปฐมภูมิถึงตติยภูมิ</a:t>
            </a:r>
            <a:endParaRPr lang="en-US" altLang="en-US" sz="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5. 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การบริการสาธารณสุขที่มีคุณภาพ และได้มาตรฐาน </a:t>
            </a: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6. 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ผู้รับบริการเข้าถึงบริการได้ง่าย และทั่วถึง</a:t>
            </a: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7.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จัดบริการเพื่อลด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ความแออัด และลดระยะเวลารอคอย 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เพื่อตอบสนอง</a:t>
            </a:r>
            <a:r>
              <a:rPr lang="th-TH" altLang="en-US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ความพึงพอใจของประชาชน</a:t>
            </a:r>
            <a:endParaRPr lang="en-US" altLang="en-US" sz="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>
              <a:buFont typeface="Arial" panose="020B0604020202020204" pitchFamily="34" charset="0"/>
              <a:buNone/>
              <a:defRPr/>
            </a:pPr>
            <a:r>
              <a:rPr lang="en-US" altLang="en-US" sz="800" dirty="0">
                <a:latin typeface="Tahoma" pitchFamily="34" charset="0"/>
                <a:cs typeface="Tahoma" pitchFamily="34" charset="0"/>
              </a:rPr>
              <a:t>8.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การบริหารจัดการทรัพยากรร่วมกันภายในจังหวัด</a:t>
            </a:r>
            <a:endParaRPr lang="en-US" altLang="en-US" sz="8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endParaRPr lang="th-TH" altLang="en-US" sz="800" b="1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45" name="Title 1"/>
          <p:cNvSpPr txBox="1">
            <a:spLocks/>
          </p:cNvSpPr>
          <p:nvPr/>
        </p:nvSpPr>
        <p:spPr bwMode="auto">
          <a:xfrm>
            <a:off x="5995988" y="2745590"/>
            <a:ext cx="3086100" cy="1148493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r>
              <a:rPr lang="th-TH" altLang="en-US" sz="8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ผู้รับบริการ</a:t>
            </a:r>
            <a:r>
              <a:rPr lang="en-GB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th-TH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จำแนก</a:t>
            </a:r>
            <a:r>
              <a:rPr lang="th-TH" alt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กลุ่มผู้รับบริการออกเป็น 2 กลุ่ม คือ </a:t>
            </a:r>
          </a:p>
          <a:p>
            <a:pPr defTabSz="914400" eaLnBrk="1" hangingPunct="1"/>
            <a:r>
              <a:rPr lang="th-TH" alt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1. หน่วยบริหารและหน่วยบริการในสังกัด </a:t>
            </a:r>
            <a:r>
              <a:rPr lang="th-TH" altLang="th-TH" sz="800" dirty="0" err="1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.หนองคาย</a:t>
            </a:r>
          </a:p>
          <a:p>
            <a:pPr defTabSz="914400" eaLnBrk="1" hangingPunct="1"/>
            <a:r>
              <a:rPr lang="th-TH" alt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2. ผู้รับบริการด้านการแพทย์และสาธารณสุข และกลุ่มผู้มีส่วน </a:t>
            </a:r>
            <a:r>
              <a:rPr lang="th-TH" altLang="th-TH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ได้</a:t>
            </a:r>
            <a:r>
              <a:rPr lang="th-TH" altLang="th-TH" sz="800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ส่วนเสียจำนวน 1 กลุ่ม</a:t>
            </a:r>
          </a:p>
          <a:p>
            <a:pPr eaLnBrk="1" hangingPunct="1"/>
            <a:r>
              <a:rPr lang="th-TH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ความต้องการ</a:t>
            </a:r>
            <a:r>
              <a:rPr lang="en-GB" altLang="en-US" sz="8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</a:p>
          <a:p>
            <a:pPr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ระบบการบริหารยุทธศาสตร์และการจัดระบบบริการที่ได้มาตรฐาน</a:t>
            </a:r>
          </a:p>
          <a:p>
            <a:pPr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ช่องทางบริการที่เข้าถึงได้ สะดวก รวดเร็ว เป็นธรรม สถานที่ไม่</a:t>
            </a:r>
            <a:r>
              <a:rPr lang="th-TH" altLang="en-US" sz="800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แออัด บุคลากรให้บริการที่สุภาพ  ได้รับการคุ้มครองสิทธิ  และคุณภาพการบริการได้ตามมาตรฐาน</a:t>
            </a:r>
            <a:endParaRPr lang="en-US" altLang="en-US" sz="800" dirty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46" name="Title 1"/>
          <p:cNvSpPr txBox="1">
            <a:spLocks/>
          </p:cNvSpPr>
          <p:nvPr/>
        </p:nvSpPr>
        <p:spPr bwMode="auto">
          <a:xfrm>
            <a:off x="55563" y="4866489"/>
            <a:ext cx="2949575" cy="672299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th-TH" altLang="en-US" sz="800" b="1" dirty="0">
                <a:latin typeface="Tahoma" pitchFamily="34" charset="0"/>
                <a:cs typeface="Tahoma" pitchFamily="34" charset="0"/>
              </a:rPr>
              <a:t>แหล่งข้อมูลเชิงเปรียบเทียบ</a:t>
            </a:r>
            <a:r>
              <a:rPr lang="en-GB" altLang="en-US" sz="800" b="1" dirty="0">
                <a:latin typeface="Tahoma" pitchFamily="34" charset="0"/>
                <a:cs typeface="Tahoma" pitchFamily="34" charset="0"/>
              </a:rPr>
              <a:t>:</a:t>
            </a: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รายงาน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ประจำปี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ของสำนักงานสาธารณสุขจังหวัดในเขต </a:t>
            </a:r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8  </a:t>
            </a:r>
            <a:endParaRPr lang="th-TH" altLang="en-US" sz="8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เว็บ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ไซด์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ของ</a:t>
            </a:r>
            <a:r>
              <a:rPr lang="th-TH" altLang="en-US" sz="8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. ในเขต</a:t>
            </a:r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8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8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.ขอนแก่น และเว็บไซด์เขต</a:t>
            </a:r>
            <a:r>
              <a:rPr lang="en-US" altLang="en-US" sz="800" smtClean="0">
                <a:latin typeface="Tahoma" pitchFamily="34" charset="0"/>
                <a:cs typeface="Tahoma" pitchFamily="34" charset="0"/>
              </a:rPr>
              <a:t> 8 </a:t>
            </a:r>
            <a:endParaRPr lang="en-US" altLang="en-US" sz="8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3.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เว็บ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ไซด์</a:t>
            </a:r>
            <a:r>
              <a:rPr lang="th-TH" altLang="en-US" sz="800" dirty="0" err="1" smtClean="0">
                <a:latin typeface="Tahoma" pitchFamily="34" charset="0"/>
                <a:cs typeface="Tahoma" pitchFamily="34" charset="0"/>
              </a:rPr>
              <a:t>ของสปสช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. เขต </a:t>
            </a:r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8</a:t>
            </a:r>
            <a:endParaRPr lang="en-US" altLang="en-US" sz="8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 เว็บไซด์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ของ </a:t>
            </a:r>
            <a:r>
              <a:rPr lang="th-TH" altLang="en-US" sz="800" dirty="0" err="1" smtClean="0">
                <a:latin typeface="Tahoma" pitchFamily="34" charset="0"/>
                <a:cs typeface="Tahoma" pitchFamily="34" charset="0"/>
              </a:rPr>
              <a:t>กท.สธ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.</a:t>
            </a:r>
            <a:endParaRPr lang="th-TH" altLang="en-US" sz="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47" name="Title 1"/>
          <p:cNvSpPr txBox="1">
            <a:spLocks/>
          </p:cNvSpPr>
          <p:nvPr/>
        </p:nvSpPr>
        <p:spPr bwMode="auto">
          <a:xfrm>
            <a:off x="3021806" y="6142969"/>
            <a:ext cx="6060282" cy="662637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en-US" altLang="en-US" sz="800" b="1" dirty="0" smtClean="0">
                <a:latin typeface="Tahoma" pitchFamily="34" charset="0"/>
                <a:cs typeface="Tahoma" pitchFamily="34" charset="0"/>
              </a:rPr>
              <a:t>SC </a:t>
            </a:r>
            <a:r>
              <a:rPr lang="th-TH" altLang="en-US" sz="800" b="1" dirty="0" smtClean="0">
                <a:latin typeface="Tahoma" pitchFamily="34" charset="0"/>
                <a:cs typeface="Tahoma" pitchFamily="34" charset="0"/>
              </a:rPr>
              <a:t>ความ</a:t>
            </a:r>
            <a:r>
              <a:rPr lang="th-TH" altLang="en-US" sz="800" b="1" dirty="0">
                <a:latin typeface="Tahoma" pitchFamily="34" charset="0"/>
                <a:cs typeface="Tahoma" pitchFamily="34" charset="0"/>
              </a:rPr>
              <a:t>ท้าทายเชิงยุทธศาสตร์</a:t>
            </a:r>
            <a:r>
              <a:rPr lang="en-GB" altLang="en-US" sz="800" b="1" dirty="0">
                <a:latin typeface="Tahoma" pitchFamily="34" charset="0"/>
                <a:cs typeface="Tahoma" pitchFamily="34" charset="0"/>
              </a:rPr>
              <a:t>: (</a:t>
            </a:r>
            <a:r>
              <a:rPr lang="th-TH" altLang="en-US" sz="800" b="1" dirty="0">
                <a:latin typeface="Tahoma" pitchFamily="34" charset="0"/>
                <a:cs typeface="Tahoma" pitchFamily="34" charset="0"/>
              </a:rPr>
              <a:t>ด้าน</a:t>
            </a:r>
            <a:r>
              <a:rPr lang="th-TH" altLang="en-US" sz="800" b="1" dirty="0" err="1">
                <a:latin typeface="Tahoma" pitchFamily="34" charset="0"/>
                <a:cs typeface="Tahoma" pitchFamily="34" charset="0"/>
              </a:rPr>
              <a:t>พันธ</a:t>
            </a:r>
            <a:r>
              <a:rPr lang="th-TH" altLang="en-US" sz="800" b="1" dirty="0">
                <a:latin typeface="Tahoma" pitchFamily="34" charset="0"/>
                <a:cs typeface="Tahoma" pitchFamily="34" charset="0"/>
              </a:rPr>
              <a:t>กิจ ปฏิบัติการ บุคลากร สังคม)</a:t>
            </a: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1.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ด้าน</a:t>
            </a:r>
            <a:r>
              <a:rPr lang="th-TH" altLang="en-US" sz="800" dirty="0" err="1">
                <a:latin typeface="Tahoma" pitchFamily="34" charset="0"/>
                <a:cs typeface="Tahoma" pitchFamily="34" charset="0"/>
              </a:rPr>
              <a:t>พันธ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กิจ คือ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คนหนองคายมีสุขภาพดี โดยมีอายุคาดเฉลี่ยเพิ่มขึ้น  ลดอัตราป่วย ลดอัตราตายที่เป็นปัญหาสำคัญของจังหวัด</a:t>
            </a:r>
            <a:endParaRPr lang="en-US" altLang="en-US" sz="8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2.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ด้าน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ปฏิบัติการ คือ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ลดระยะเวลาการรอคอยของผู้รับบริการ สร้างสุขภาพเชิงรุก  ผู้รับบริการ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พึงพอใจ หน่วยบริการ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มีสภาพ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คล่องทาง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การเงิน</a:t>
            </a:r>
            <a:endParaRPr lang="en-US" altLang="en-US" sz="8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3.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ด้านบุคลากร คือ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เพิ่มขีดความสามารถและอัตรากำลังคนด้านสุขภาพตาม </a:t>
            </a:r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Services Plan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  เพิ่ม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ประสิทธิภาพการบริหารจัดการ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กำลังคน </a:t>
            </a:r>
          </a:p>
          <a:p>
            <a:pPr defTabSz="914400" eaLnBrk="1" hangingPunct="1"/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en-US" altLang="en-US" sz="800" dirty="0">
                <a:latin typeface="Tahoma" pitchFamily="34" charset="0"/>
                <a:cs typeface="Tahoma" pitchFamily="34" charset="0"/>
              </a:rPr>
              <a:t>. </a:t>
            </a:r>
            <a:r>
              <a:rPr lang="th-TH" altLang="en-US" sz="800" dirty="0">
                <a:latin typeface="Tahoma" pitchFamily="34" charset="0"/>
                <a:cs typeface="Tahoma" pitchFamily="34" charset="0"/>
              </a:rPr>
              <a:t>ด้านสังคม คือ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ความรอบรู้ด้านสุขภาพ (</a:t>
            </a:r>
            <a:r>
              <a:rPr lang="en-US" altLang="en-US" sz="800" dirty="0" smtClean="0">
                <a:latin typeface="Tahoma" pitchFamily="34" charset="0"/>
                <a:cs typeface="Tahoma" pitchFamily="34" charset="0"/>
              </a:rPr>
              <a:t>Health Literacy) </a:t>
            </a:r>
            <a:r>
              <a:rPr lang="th-TH" altLang="en-US" sz="800" dirty="0" smtClean="0">
                <a:latin typeface="Tahoma" pitchFamily="34" charset="0"/>
                <a:cs typeface="Tahoma" pitchFamily="34" charset="0"/>
              </a:rPr>
              <a:t>และการปรับเปลี่ยนพฤติกรรมสุขภาพของประชาชน</a:t>
            </a:r>
            <a:endParaRPr lang="th-TH" altLang="en-US" sz="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48" name="Title 1"/>
          <p:cNvSpPr txBox="1">
            <a:spLocks/>
          </p:cNvSpPr>
          <p:nvPr/>
        </p:nvSpPr>
        <p:spPr bwMode="auto">
          <a:xfrm>
            <a:off x="3003548" y="4097341"/>
            <a:ext cx="6078538" cy="860136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สภาพแวดล้อม</a:t>
            </a:r>
            <a:r>
              <a:rPr lang="th-TH" altLang="en-US" sz="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การแข่งขัน</a:t>
            </a:r>
            <a:r>
              <a:rPr lang="en-GB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:</a:t>
            </a:r>
            <a:r>
              <a:rPr lang="th-TH" altLang="en-US" sz="700" b="1" dirty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</a:t>
            </a:r>
            <a:endParaRPr lang="th-TH" altLang="en-US" sz="700" b="1" dirty="0" smtClean="0">
              <a:solidFill>
                <a:srgbClr val="000000"/>
              </a:solidFill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อายุขัยเฉลี่ยเมื่อแรกเกิดของคนหนองคาย เพศชาย  </a:t>
            </a:r>
            <a:r>
              <a:rPr lang="en-US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70.02</a:t>
            </a:r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ปีเป็น</a:t>
            </a:r>
            <a:r>
              <a:rPr lang="th-TH" altLang="en-US" sz="700" b="1" dirty="0" smtClean="0">
                <a:latin typeface="Tahoma" pitchFamily="34" charset="0"/>
                <a:cs typeface="Tahoma" pitchFamily="34" charset="0"/>
              </a:rPr>
              <a:t>อันดับที่</a:t>
            </a:r>
            <a:r>
              <a:rPr lang="en-US" altLang="en-US" sz="700" b="1" dirty="0" smtClean="0">
                <a:latin typeface="Tahoma" pitchFamily="34" charset="0"/>
                <a:cs typeface="Tahoma" pitchFamily="34" charset="0"/>
              </a:rPr>
              <a:t> 7</a:t>
            </a:r>
            <a:r>
              <a:rPr lang="th-TH" altLang="en-US" sz="700" b="1" dirty="0" smtClean="0">
                <a:latin typeface="Tahoma" pitchFamily="34" charset="0"/>
                <a:cs typeface="Tahoma" pitchFamily="34" charset="0"/>
              </a:rPr>
              <a:t>ของเขต เพศหญิง  </a:t>
            </a:r>
            <a:r>
              <a:rPr lang="en-US" altLang="en-US" sz="700" b="1" dirty="0" smtClean="0">
                <a:latin typeface="Tahoma" pitchFamily="34" charset="0"/>
                <a:cs typeface="Tahoma" pitchFamily="34" charset="0"/>
              </a:rPr>
              <a:t>79.02</a:t>
            </a:r>
            <a:r>
              <a:rPr lang="th-TH" altLang="en-US" sz="700" b="1" dirty="0" smtClean="0">
                <a:latin typeface="Tahoma" pitchFamily="34" charset="0"/>
                <a:cs typeface="Tahoma" pitchFamily="34" charset="0"/>
              </a:rPr>
              <a:t>  ปีเป็น</a:t>
            </a:r>
            <a:r>
              <a:rPr lang="th-TH" altLang="en-US" sz="700" b="1" dirty="0">
                <a:latin typeface="Tahoma" pitchFamily="34" charset="0"/>
                <a:cs typeface="Tahoma" pitchFamily="34" charset="0"/>
              </a:rPr>
              <a:t>อันดับ</a:t>
            </a:r>
            <a:r>
              <a:rPr lang="th-TH" altLang="en-US" sz="700" b="1" dirty="0" smtClean="0">
                <a:latin typeface="Tahoma" pitchFamily="34" charset="0"/>
                <a:cs typeface="Tahoma" pitchFamily="34" charset="0"/>
              </a:rPr>
              <a:t>ที่ </a:t>
            </a:r>
            <a:r>
              <a:rPr lang="en-US" altLang="en-US" sz="700" b="1" dirty="0" smtClean="0">
                <a:latin typeface="Tahoma" pitchFamily="34" charset="0"/>
                <a:cs typeface="Tahoma" pitchFamily="34" charset="0"/>
              </a:rPr>
              <a:t>3</a:t>
            </a:r>
            <a:r>
              <a:rPr lang="th-TH" altLang="en-US" sz="700" b="1" dirty="0" smtClean="0">
                <a:latin typeface="Tahoma" pitchFamily="34" charset="0"/>
                <a:cs typeface="Tahoma" pitchFamily="34" charset="0"/>
              </a:rPr>
              <a:t>ของ</a:t>
            </a:r>
            <a:r>
              <a:rPr lang="th-TH" altLang="en-US" sz="700" b="1" dirty="0">
                <a:latin typeface="Tahoma" pitchFamily="34" charset="0"/>
                <a:cs typeface="Tahoma" pitchFamily="34" charset="0"/>
              </a:rPr>
              <a:t>เขต </a:t>
            </a:r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ความครอบคลุมสิทธิ มีหลักประกันสุขภาพ  ร้อยละ  </a:t>
            </a:r>
            <a:r>
              <a:rPr lang="en-US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99.97</a:t>
            </a:r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เป็น</a:t>
            </a:r>
            <a:r>
              <a:rPr lang="th-TH" altLang="en-US" sz="700" b="1" dirty="0" smtClean="0">
                <a:latin typeface="Tahoma" pitchFamily="34" charset="0"/>
                <a:cs typeface="Tahoma" pitchFamily="34" charset="0"/>
              </a:rPr>
              <a:t>อันดับ </a:t>
            </a:r>
            <a:r>
              <a:rPr lang="en-US" altLang="en-US" sz="700" b="1" dirty="0" smtClean="0">
                <a:latin typeface="Tahoma" pitchFamily="34" charset="0"/>
                <a:cs typeface="Tahoma" pitchFamily="34" charset="0"/>
              </a:rPr>
              <a:t>4</a:t>
            </a:r>
            <a:r>
              <a:rPr lang="th-TH" altLang="en-US" sz="700" b="1" dirty="0" smtClean="0">
                <a:solidFill>
                  <a:srgbClr val="FF0000"/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  ของเขต อันดับ</a:t>
            </a:r>
            <a:r>
              <a:rPr lang="en-US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26 </a:t>
            </a:r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ของประเทศ</a:t>
            </a:r>
          </a:p>
          <a:p>
            <a:pPr defTabSz="914400" eaLnBrk="1" hangingPunct="1"/>
            <a:r>
              <a:rPr lang="th-TH" altLang="en-US" sz="700" b="1" dirty="0" smtClean="0">
                <a:solidFill>
                  <a:srgbClr val="000000"/>
                </a:solidFill>
                <a:latin typeface="Tahoma" pitchFamily="34" charset="0"/>
                <a:cs typeface="Tahoma" pitchFamily="34" charset="0"/>
              </a:rPr>
              <a:t>การเข้าถึงการบริการทางการแพทย์และสาธารณสุข  มีหน่วยบริการครอบคลุมทุกพื้นที่ ประชาชนสามารถเข้าถึงบริการได้สะดวก</a:t>
            </a:r>
          </a:p>
          <a:p>
            <a:pPr defTabSz="914400" eaLnBrk="1" hangingPunct="1"/>
            <a:r>
              <a:rPr lang="th-TH" altLang="en-US" sz="7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.หนองคาย และหน่วยบริการในสังกัดมี</a:t>
            </a:r>
            <a:r>
              <a:rPr lang="th-TH" altLang="en-US" sz="700" dirty="0">
                <a:latin typeface="Tahoma" pitchFamily="34" charset="0"/>
                <a:cs typeface="Tahoma" pitchFamily="34" charset="0"/>
              </a:rPr>
              <a:t>มาตรฐานคุณภาพการ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ให้บริการ </a:t>
            </a:r>
            <a:r>
              <a:rPr lang="en-US" altLang="en-US" sz="700" dirty="0" smtClean="0">
                <a:latin typeface="Tahoma" pitchFamily="34" charset="0"/>
                <a:cs typeface="Tahoma" pitchFamily="34" charset="0"/>
              </a:rPr>
              <a:t>HA 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และมาตรฐานสากล </a:t>
            </a:r>
            <a:r>
              <a:rPr lang="en-US" altLang="en-US" sz="700" dirty="0" smtClean="0">
                <a:latin typeface="Tahoma" pitchFamily="34" charset="0"/>
                <a:cs typeface="Tahoma" pitchFamily="34" charset="0"/>
              </a:rPr>
              <a:t>JCI 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   เทียบเท่ากับ</a:t>
            </a:r>
            <a:r>
              <a:rPr lang="th-TH" altLang="en-US" sz="700" dirty="0">
                <a:latin typeface="Tahoma" pitchFamily="34" charset="0"/>
                <a:cs typeface="Tahoma" pitchFamily="34" charset="0"/>
              </a:rPr>
              <a:t>สถาน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บริการเอกชน โดย </a:t>
            </a:r>
            <a:r>
              <a:rPr lang="th-TH" altLang="en-US" sz="7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.หนองคาย มีผู้รับบริการเข้าถึงบริการได้ครอบคลุมและมีความคุ้มค่าในการรักษาพยาบาลทีมากกว่า</a:t>
            </a:r>
            <a:endParaRPr lang="th-TH" altLang="en-US" sz="800" dirty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pPr defTabSz="914400" eaLnBrk="1" hangingPunct="1"/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ส่วน</a:t>
            </a:r>
            <a:r>
              <a:rPr lang="th-TH" altLang="en-US" sz="700" dirty="0">
                <a:latin typeface="Tahoma" pitchFamily="34" charset="0"/>
                <a:cs typeface="Tahoma" pitchFamily="34" charset="0"/>
              </a:rPr>
              <a:t>ผลการปฏิบัติราชการกับหน่วยงานที่มีภารกิจ ขนาด และโครงสร้างคล้ายคลึงกัน พบ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ว่า</a:t>
            </a:r>
            <a:r>
              <a:rPr lang="th-TH" altLang="en-US" sz="7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.หนองคาย </a:t>
            </a:r>
            <a:r>
              <a:rPr lang="th-TH" altLang="en-US" sz="700" dirty="0">
                <a:latin typeface="Tahoma" pitchFamily="34" charset="0"/>
                <a:cs typeface="Tahoma" pitchFamily="34" charset="0"/>
              </a:rPr>
              <a:t>มีผลการเทียบเคียงที่ดีกว่า </a:t>
            </a:r>
            <a:r>
              <a:rPr lang="th-TH" altLang="en-US" sz="7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.อุดรธานีและ </a:t>
            </a:r>
            <a:r>
              <a:rPr lang="th-TH" altLang="en-US" sz="700" dirty="0" err="1" smtClean="0">
                <a:latin typeface="Tahoma" pitchFamily="34" charset="0"/>
                <a:cs typeface="Tahoma" pitchFamily="34" charset="0"/>
              </a:rPr>
              <a:t>สสจ</a:t>
            </a:r>
            <a:r>
              <a:rPr lang="th-TH" altLang="en-US" sz="700" dirty="0" smtClean="0">
                <a:latin typeface="Tahoma" pitchFamily="34" charset="0"/>
                <a:cs typeface="Tahoma" pitchFamily="34" charset="0"/>
              </a:rPr>
              <a:t>.ขอนแก่น</a:t>
            </a:r>
            <a:endParaRPr lang="th-TH" altLang="en-US" sz="800" dirty="0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9949" name="AutoShape 12"/>
          <p:cNvSpPr>
            <a:spLocks/>
          </p:cNvSpPr>
          <p:nvPr/>
        </p:nvSpPr>
        <p:spPr bwMode="auto">
          <a:xfrm>
            <a:off x="0" y="76200"/>
            <a:ext cx="9144000" cy="244475"/>
          </a:xfrm>
          <a:custGeom>
            <a:avLst/>
            <a:gdLst>
              <a:gd name="T0" fmla="*/ 2147483647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0 60000 65536"/>
              <a:gd name="T9" fmla="*/ 0 60000 65536"/>
              <a:gd name="T10" fmla="*/ 0 60000 65536"/>
              <a:gd name="T11" fmla="*/ 0 60000 65536"/>
              <a:gd name="T12" fmla="*/ 0 w 21600"/>
              <a:gd name="T13" fmla="*/ 0 h 21600"/>
              <a:gd name="T14" fmla="*/ 21600 w 21600"/>
              <a:gd name="T15" fmla="*/ 21600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ctr"/>
          <a:lstStyle/>
          <a:p>
            <a:pPr marL="180975" algn="ctr" defTabSz="914400" eaLnBrk="1" hangingPunct="1"/>
            <a:r>
              <a:rPr lang="th-TH" altLang="en-US" sz="1600" b="1" dirty="0">
                <a:latin typeface="Tahoma" pitchFamily="34" charset="0"/>
                <a:cs typeface="Tahoma" pitchFamily="34" charset="0"/>
              </a:rPr>
              <a:t>แบบฟอร์มที่ </a:t>
            </a:r>
            <a:r>
              <a:rPr lang="en-US" altLang="en-US" sz="1600" b="1" dirty="0">
                <a:latin typeface="Tahoma" pitchFamily="34" charset="0"/>
                <a:cs typeface="Tahoma" pitchFamily="34" charset="0"/>
              </a:rPr>
              <a:t>2 </a:t>
            </a:r>
            <a:r>
              <a:rPr lang="en-US" altLang="en-US" sz="1600" b="1" dirty="0" err="1">
                <a:latin typeface="Tahoma" pitchFamily="34" charset="0"/>
                <a:cs typeface="Tahoma" pitchFamily="34" charset="0"/>
              </a:rPr>
              <a:t>ลักษณะสำคัญ</a:t>
            </a:r>
            <a:r>
              <a:rPr lang="th-TH" altLang="en-US" sz="1600" b="1" dirty="0">
                <a:latin typeface="Tahoma" pitchFamily="34" charset="0"/>
                <a:cs typeface="Tahoma" pitchFamily="34" charset="0"/>
              </a:rPr>
              <a:t>ของ</a:t>
            </a:r>
            <a:r>
              <a:rPr lang="en-US" altLang="en-US" sz="1600" b="1" dirty="0" err="1">
                <a:latin typeface="Tahoma" pitchFamily="34" charset="0"/>
                <a:cs typeface="Tahoma" pitchFamily="34" charset="0"/>
              </a:rPr>
              <a:t>องค์ก</a:t>
            </a:r>
            <a:r>
              <a:rPr lang="th-TH" altLang="en-US" sz="1600" b="1" dirty="0">
                <a:latin typeface="Tahoma" pitchFamily="34" charset="0"/>
                <a:cs typeface="Tahoma" pitchFamily="34" charset="0"/>
              </a:rPr>
              <a:t>า</a:t>
            </a:r>
            <a:r>
              <a:rPr lang="en-US" altLang="en-US" sz="1600" b="1" dirty="0">
                <a:latin typeface="Tahoma" pitchFamily="34" charset="0"/>
                <a:cs typeface="Tahoma" pitchFamily="34" charset="0"/>
              </a:rPr>
              <a:t>ร</a:t>
            </a:r>
            <a:r>
              <a:rPr lang="th-TH" altLang="en-US" sz="1600" b="1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1600" b="1" dirty="0" smtClean="0">
                <a:latin typeface="Tahoma" pitchFamily="34" charset="0"/>
                <a:cs typeface="Tahoma" pitchFamily="34" charset="0"/>
              </a:rPr>
              <a:t>สำนักงานสาธารณสุขจังหวัดหนองคาย</a:t>
            </a:r>
            <a:endParaRPr lang="en-US" altLang="en-US" sz="1000" b="1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9950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6811980" y="6553906"/>
            <a:ext cx="2133600" cy="36512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6AA92C7-68D9-4A4F-A11A-C9F185889B82}" type="slidenum">
              <a:rPr lang="en-US" altLang="en-US" smtClean="0"/>
              <a:pPr/>
              <a:t>1</a:t>
            </a:fld>
            <a:endParaRPr lang="en-US" altLang="en-US" dirty="0" smtClean="0"/>
          </a:p>
        </p:txBody>
      </p:sp>
      <p:sp>
        <p:nvSpPr>
          <p:cNvPr id="39941" name="Title 1"/>
          <p:cNvSpPr txBox="1">
            <a:spLocks/>
          </p:cNvSpPr>
          <p:nvPr/>
        </p:nvSpPr>
        <p:spPr bwMode="auto">
          <a:xfrm>
            <a:off x="3021805" y="4970115"/>
            <a:ext cx="6045413" cy="1172854"/>
          </a:xfrm>
          <a:prstGeom prst="rect">
            <a:avLst/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defTabSz="914400" eaLnBrk="1" hangingPunct="1"/>
            <a:r>
              <a:rPr lang="en-US" altLang="en-US" sz="800" b="1" kern="1000" dirty="0" smtClean="0">
                <a:latin typeface="Tahoma" pitchFamily="34" charset="0"/>
                <a:cs typeface="Tahoma" pitchFamily="34" charset="0"/>
              </a:rPr>
              <a:t>SA </a:t>
            </a:r>
            <a:r>
              <a:rPr lang="th-TH" altLang="en-US" sz="800" b="1" kern="1000" dirty="0" smtClean="0">
                <a:latin typeface="Tahoma" pitchFamily="34" charset="0"/>
                <a:cs typeface="Tahoma" pitchFamily="34" charset="0"/>
              </a:rPr>
              <a:t>ความ</a:t>
            </a:r>
            <a:r>
              <a:rPr lang="th-TH" altLang="en-US" sz="800" b="1" kern="1000" dirty="0">
                <a:latin typeface="Tahoma" pitchFamily="34" charset="0"/>
                <a:cs typeface="Tahoma" pitchFamily="34" charset="0"/>
              </a:rPr>
              <a:t>ได้เปรียบเชิงยุทธศาสตร์</a:t>
            </a:r>
            <a:r>
              <a:rPr lang="en-GB" altLang="en-US" sz="800" b="1" kern="1000" dirty="0">
                <a:latin typeface="Tahoma" pitchFamily="34" charset="0"/>
                <a:cs typeface="Tahoma" pitchFamily="34" charset="0"/>
              </a:rPr>
              <a:t>: (</a:t>
            </a:r>
            <a:r>
              <a:rPr lang="th-TH" altLang="en-US" sz="800" b="1" kern="1000" dirty="0">
                <a:latin typeface="Tahoma" pitchFamily="34" charset="0"/>
                <a:cs typeface="Tahoma" pitchFamily="34" charset="0"/>
              </a:rPr>
              <a:t>ด้าน</a:t>
            </a:r>
            <a:r>
              <a:rPr lang="th-TH" altLang="en-US" sz="800" b="1" kern="1000" dirty="0" err="1">
                <a:latin typeface="Tahoma" pitchFamily="34" charset="0"/>
                <a:cs typeface="Tahoma" pitchFamily="34" charset="0"/>
              </a:rPr>
              <a:t>พันธ</a:t>
            </a:r>
            <a:r>
              <a:rPr lang="th-TH" altLang="en-US" sz="800" b="1" kern="1000" dirty="0">
                <a:latin typeface="Tahoma" pitchFamily="34" charset="0"/>
                <a:cs typeface="Tahoma" pitchFamily="34" charset="0"/>
              </a:rPr>
              <a:t>กิจ ปฏิบัติการ </a:t>
            </a:r>
            <a:r>
              <a:rPr lang="th-TH" altLang="en-US" sz="800" b="1" kern="1000" dirty="0" smtClean="0">
                <a:latin typeface="Tahoma" pitchFamily="34" charset="0"/>
                <a:cs typeface="Tahoma" pitchFamily="34" charset="0"/>
              </a:rPr>
              <a:t> บุคลากร </a:t>
            </a:r>
            <a:r>
              <a:rPr lang="th-TH" altLang="en-US" sz="800" b="1" kern="1000" dirty="0">
                <a:latin typeface="Tahoma" pitchFamily="34" charset="0"/>
                <a:cs typeface="Tahoma" pitchFamily="34" charset="0"/>
              </a:rPr>
              <a:t>สังคม</a:t>
            </a:r>
            <a:r>
              <a:rPr lang="th-TH" altLang="en-US" sz="800" b="1" kern="1000" dirty="0" smtClean="0">
                <a:latin typeface="Tahoma" pitchFamily="34" charset="0"/>
                <a:cs typeface="Tahoma" pitchFamily="34" charset="0"/>
              </a:rPr>
              <a:t>)</a:t>
            </a:r>
            <a:endParaRPr lang="en-US" altLang="en-US" sz="800" b="1" kern="1000" dirty="0" smtClean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th-TH" altLang="th-TH" sz="800" b="1" kern="1000" dirty="0">
                <a:latin typeface="Tahoma" pitchFamily="34" charset="0"/>
                <a:cs typeface="Tahoma" pitchFamily="34" charset="0"/>
              </a:rPr>
              <a:t>ด้าน</a:t>
            </a:r>
            <a:r>
              <a:rPr lang="th-TH" altLang="th-TH" sz="800" b="1" kern="1000" dirty="0" err="1">
                <a:latin typeface="Tahoma" pitchFamily="34" charset="0"/>
                <a:cs typeface="Tahoma" pitchFamily="34" charset="0"/>
              </a:rPr>
              <a:t>พันธ</a:t>
            </a:r>
            <a:r>
              <a:rPr lang="th-TH" altLang="th-TH" sz="800" b="1" kern="1000" dirty="0">
                <a:latin typeface="Tahoma" pitchFamily="34" charset="0"/>
                <a:cs typeface="Tahoma" pitchFamily="34" charset="0"/>
              </a:rPr>
              <a:t>กิจ</a:t>
            </a:r>
            <a:r>
              <a:rPr lang="en-US" altLang="th-TH" sz="800" b="1" kern="10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altLang="th-TH" sz="800" kern="1000" dirty="0">
                <a:latin typeface="Tahoma" pitchFamily="34" charset="0"/>
                <a:cs typeface="Tahoma" pitchFamily="34" charset="0"/>
              </a:rPr>
              <a:t>นโยบายภาครัฐที่เอื้อต่อการดูแลสุขภาพของประชาชน และการพัฒนาปรับปรุงยุทธศาสตร์ กลยุทธ์ กลวิธี สามารถแก้ปัญหาสำคัญของพื้นที่และเป็นประโยชน์ต่อประชาชน</a:t>
            </a:r>
            <a:endParaRPr lang="en-US" altLang="th-TH" sz="800" kern="10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th-TH" altLang="th-TH" sz="800" b="1" kern="1000" dirty="0">
                <a:latin typeface="Tahoma" pitchFamily="34" charset="0"/>
                <a:cs typeface="Tahoma" pitchFamily="34" charset="0"/>
              </a:rPr>
              <a:t>ด้านการปฏิบัติการ</a:t>
            </a:r>
            <a:r>
              <a:rPr lang="en-US" altLang="th-TH" sz="800" b="1" kern="10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altLang="th-TH" sz="800" kern="1000" dirty="0">
                <a:latin typeface="Tahoma" pitchFamily="34" charset="0"/>
                <a:cs typeface="Tahoma" pitchFamily="34" charset="0"/>
              </a:rPr>
              <a:t>การจัดบริการเชิงรุกด้านสาธารณสุขที่สอดคล้องกับวิถีชีวิต วิถีชุมชน การปรับเปลี่ยนพฤติกรรมสุขภาพ การสร้างเครือข่ายและความร่วมมือด้านสุขภาพกับ </a:t>
            </a:r>
            <a:r>
              <a:rPr lang="th-TH" altLang="th-TH" sz="800" kern="1000" dirty="0" err="1">
                <a:latin typeface="Tahoma" pitchFamily="34" charset="0"/>
                <a:cs typeface="Tahoma" pitchFamily="34" charset="0"/>
              </a:rPr>
              <a:t>อปท</a:t>
            </a:r>
            <a:r>
              <a:rPr lang="th-TH" altLang="th-TH" sz="800" kern="1000" dirty="0">
                <a:latin typeface="Tahoma" pitchFamily="34" charset="0"/>
                <a:cs typeface="Tahoma" pitchFamily="34" charset="0"/>
              </a:rPr>
              <a:t>. และเครือข่ายภาคประชาชน การมีระบบบริการสุขภาพและเทคโนโลยีการรักษาที่ทันสมัย และการเข้าถึงบริการอย่างทั่วถึง ครอบคลุมทุกพื้นที่ในจังหวัด</a:t>
            </a:r>
          </a:p>
          <a:p>
            <a:pPr defTabSz="914400">
              <a:buFont typeface="Arial" pitchFamily="34" charset="0"/>
              <a:buNone/>
            </a:pPr>
            <a:r>
              <a:rPr lang="th-TH" altLang="th-TH" sz="800" b="1" kern="1000" dirty="0">
                <a:latin typeface="Tahoma" pitchFamily="34" charset="0"/>
                <a:cs typeface="Tahoma" pitchFamily="34" charset="0"/>
              </a:rPr>
              <a:t>ด้านบุคลากร</a:t>
            </a:r>
            <a:r>
              <a:rPr lang="en-US" altLang="th-TH" sz="800" b="1" kern="10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altLang="th-TH" sz="800" kern="1000" dirty="0">
                <a:latin typeface="Tahoma" pitchFamily="34" charset="0"/>
                <a:cs typeface="Tahoma" pitchFamily="34" charset="0"/>
              </a:rPr>
              <a:t>ความพึงพอใจของผู้ให้บริการ ความสุขของบุคลากรและองค์กร ความเชื่อมั่นของผู้รับบริการคุณภาพการรักษาที่มีคุณภาพและลดต้นทุนค่าใช้จ่ายด้านการรักษาพยาบาล</a:t>
            </a:r>
            <a:endParaRPr lang="th-TH" altLang="th-TH" sz="800" b="1" kern="10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r>
              <a:rPr lang="th-TH" altLang="en-US" sz="800" b="1" kern="1000" dirty="0">
                <a:latin typeface="Tahoma" pitchFamily="34" charset="0"/>
                <a:cs typeface="Tahoma" pitchFamily="34" charset="0"/>
              </a:rPr>
              <a:t>ด้านสังคม</a:t>
            </a:r>
            <a:r>
              <a:rPr lang="en-US" altLang="en-US" sz="800" b="1" kern="1000" dirty="0">
                <a:latin typeface="Tahoma" pitchFamily="34" charset="0"/>
                <a:cs typeface="Tahoma" pitchFamily="34" charset="0"/>
              </a:rPr>
              <a:t>: </a:t>
            </a:r>
            <a:r>
              <a:rPr lang="th-TH" altLang="en-US" sz="800" b="1" kern="1000" dirty="0">
                <a:latin typeface="Tahoma" pitchFamily="34" charset="0"/>
                <a:cs typeface="Tahoma" pitchFamily="34" charset="0"/>
              </a:rPr>
              <a:t> </a:t>
            </a:r>
            <a:r>
              <a:rPr lang="th-TH" altLang="en-US" sz="800" kern="1000" dirty="0">
                <a:latin typeface="Tahoma" pitchFamily="34" charset="0"/>
                <a:cs typeface="Tahoma" pitchFamily="34" charset="0"/>
              </a:rPr>
              <a:t>มีเครือข่ายที่เข้มแข็ง ได้แก่ ชุมชน </a:t>
            </a:r>
            <a:r>
              <a:rPr lang="th-TH" altLang="en-US" sz="800" kern="1000" dirty="0" err="1">
                <a:latin typeface="Tahoma" pitchFamily="34" charset="0"/>
                <a:cs typeface="Tahoma" pitchFamily="34" charset="0"/>
              </a:rPr>
              <a:t>อส</a:t>
            </a:r>
            <a:r>
              <a:rPr lang="th-TH" altLang="en-US" sz="800" kern="1000" dirty="0">
                <a:latin typeface="Tahoma" pitchFamily="34" charset="0"/>
                <a:cs typeface="Tahoma" pitchFamily="34" charset="0"/>
              </a:rPr>
              <a:t>ม.  ภาคประชาชน ส่วนท้องถิ่น ได้ให้การสนับสนุนเป็นอย่างดี </a:t>
            </a:r>
            <a:endParaRPr lang="th-TH" altLang="th-TH" sz="800" kern="1000" dirty="0">
              <a:latin typeface="Tahoma" pitchFamily="34" charset="0"/>
              <a:cs typeface="Tahoma" pitchFamily="34" charset="0"/>
            </a:endParaRPr>
          </a:p>
          <a:p>
            <a:pPr defTabSz="914400" eaLnBrk="1" hangingPunct="1"/>
            <a:endParaRPr lang="th-TH" altLang="en-US" sz="800" b="1" kern="10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7296150" y="6651625"/>
            <a:ext cx="1785938" cy="16351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ณ </a:t>
            </a:r>
            <a:r>
              <a:rPr lang="en-US" sz="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800" dirty="0" err="1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กค</a:t>
            </a:r>
            <a:r>
              <a:rPr lang="th-TH" sz="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800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60</a:t>
            </a:r>
            <a:endParaRPr lang="th-TH" sz="800" dirty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Pixel.thmx</Template>
  <TotalTime>8415</TotalTime>
  <Words>1059</Words>
  <Application>Microsoft Office PowerPoint</Application>
  <PresentationFormat>On-screen Show (4:3)</PresentationFormat>
  <Paragraphs>94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Angsana New</vt:lpstr>
      <vt:lpstr>Arial</vt:lpstr>
      <vt:lpstr>Calibri</vt:lpstr>
      <vt:lpstr>Cordia New</vt:lpstr>
      <vt:lpstr>Helvetica</vt:lpstr>
      <vt:lpstr>Tahoma</vt:lpstr>
      <vt:lpstr>TH SarabunPSK</vt:lpstr>
      <vt:lpstr>Custom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Rachavarn</dc:creator>
  <cp:lastModifiedBy>user</cp:lastModifiedBy>
  <cp:revision>575</cp:revision>
  <cp:lastPrinted>2017-07-07T08:17:10Z</cp:lastPrinted>
  <dcterms:created xsi:type="dcterms:W3CDTF">2012-04-06T16:35:00Z</dcterms:created>
  <dcterms:modified xsi:type="dcterms:W3CDTF">2017-08-21T02:18:57Z</dcterms:modified>
</cp:coreProperties>
</file>